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67" r:id="rId2"/>
    <p:sldId id="256" r:id="rId3"/>
    <p:sldId id="257" r:id="rId4"/>
    <p:sldId id="258" r:id="rId5"/>
    <p:sldId id="259" r:id="rId6"/>
    <p:sldId id="260" r:id="rId7"/>
    <p:sldId id="261" r:id="rId8"/>
    <p:sldId id="262" r:id="rId9"/>
    <p:sldId id="263" r:id="rId10"/>
    <p:sldId id="264" r:id="rId11"/>
    <p:sldId id="265" r:id="rId12"/>
    <p:sldId id="266" r:id="rId13"/>
    <p:sldId id="268" r:id="rId14"/>
  </p:sldIdLst>
  <p:sldSz cx="14630400" cy="8229600"/>
  <p:notesSz cx="8229600" cy="14630400"/>
  <p:embeddedFontLst>
    <p:embeddedFont>
      <p:font typeface="Lora" pitchFamily="2" charset="0"/>
      <p:regular r:id="rId16"/>
      <p:bold r:id="rId17"/>
    </p:embeddedFont>
    <p:embeddedFont>
      <p:font typeface="Source Sans Pro" panose="020B0503030403020204" pitchFamily="34" charset="0"/>
      <p:regular r:id="rId1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33"/>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p:scale>
          <a:sx n="50" d="100"/>
          <a:sy n="50" d="100"/>
        </p:scale>
        <p:origin x="1445"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4/30/2025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group of volunteers at an event">
            <a:extLst>
              <a:ext uri="{FF2B5EF4-FFF2-40B4-BE49-F238E27FC236}">
                <a16:creationId xmlns:a16="http://schemas.microsoft.com/office/drawing/2014/main" id="{F6CBA2AA-B157-DC79-C798-D8B428E52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3488" y="2102300"/>
            <a:ext cx="9421792" cy="5813927"/>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
          <p:cNvSpPr txBox="1"/>
          <p:nvPr/>
        </p:nvSpPr>
        <p:spPr>
          <a:xfrm>
            <a:off x="887095" y="945515"/>
            <a:ext cx="12458515" cy="830997"/>
          </a:xfrm>
          <a:prstGeom prst="rect">
            <a:avLst/>
          </a:prstGeom>
          <a:noFill/>
        </p:spPr>
        <p:txBody>
          <a:bodyPr wrap="square" rtlCol="0">
            <a:spAutoFit/>
          </a:bodyPr>
          <a:lstStyle/>
          <a:p>
            <a:r>
              <a:rPr lang="en-US" sz="4800" dirty="0">
                <a:solidFill>
                  <a:srgbClr val="F98AC7"/>
                </a:solidFill>
                <a:latin typeface="Lora" pitchFamily="34" charset="0"/>
                <a:ea typeface="Lora" pitchFamily="34" charset="-122"/>
                <a:cs typeface="Lora" pitchFamily="34" charset="-120"/>
                <a:sym typeface="+mn-ea"/>
              </a:rPr>
              <a:t>Event Volunteer Priority Queue System</a:t>
            </a:r>
          </a:p>
        </p:txBody>
      </p:sp>
      <p:sp>
        <p:nvSpPr>
          <p:cNvPr id="5" name="Text Box 4"/>
          <p:cNvSpPr txBox="1"/>
          <p:nvPr/>
        </p:nvSpPr>
        <p:spPr>
          <a:xfrm>
            <a:off x="887095" y="4372610"/>
            <a:ext cx="9213850" cy="2911475"/>
          </a:xfrm>
          <a:prstGeom prst="rect">
            <a:avLst/>
          </a:prstGeom>
          <a:noFill/>
        </p:spPr>
        <p:txBody>
          <a:bodyPr wrap="square" rtlCol="0">
            <a:noAutofit/>
          </a:bodyPr>
          <a:lstStyle/>
          <a:p>
            <a:r>
              <a:rPr lang="en-US" sz="3600" dirty="0">
                <a:solidFill>
                  <a:schemeClr val="bg1"/>
                </a:solidFill>
              </a:rPr>
              <a:t>presented by</a:t>
            </a:r>
          </a:p>
          <a:p>
            <a:r>
              <a:rPr lang="en-US" sz="3600" dirty="0" err="1">
                <a:solidFill>
                  <a:schemeClr val="bg1"/>
                </a:solidFill>
              </a:rPr>
              <a:t>B.Nokesh</a:t>
            </a:r>
            <a:endParaRPr lang="en-US" sz="3600" dirty="0">
              <a:solidFill>
                <a:schemeClr val="bg1"/>
              </a:solidFill>
            </a:endParaRPr>
          </a:p>
          <a:p>
            <a:r>
              <a:rPr lang="en-US" sz="3600" dirty="0" err="1">
                <a:solidFill>
                  <a:schemeClr val="bg1"/>
                </a:solidFill>
              </a:rPr>
              <a:t>S.Satish</a:t>
            </a:r>
            <a:endParaRPr lang="en-US" sz="3600" dirty="0">
              <a:solidFill>
                <a:schemeClr val="bg1"/>
              </a:solidFill>
            </a:endParaRPr>
          </a:p>
          <a:p>
            <a:r>
              <a:rPr lang="en-US" sz="3600" dirty="0" err="1">
                <a:solidFill>
                  <a:schemeClr val="bg1"/>
                </a:solidFill>
              </a:rPr>
              <a:t>M.Vishnu</a:t>
            </a:r>
            <a:endParaRPr lang="en-US" sz="3600" dirty="0">
              <a:solidFill>
                <a:schemeClr val="bg1"/>
              </a:solidFill>
            </a:endParaRPr>
          </a:p>
          <a:p>
            <a:r>
              <a:rPr lang="en-US" sz="3600" dirty="0" err="1">
                <a:solidFill>
                  <a:schemeClr val="bg1"/>
                </a:solidFill>
              </a:rPr>
              <a:t>Sagar.N</a:t>
            </a:r>
            <a:endParaRPr lang="en-US" sz="3600" dirty="0">
              <a:solidFill>
                <a:schemeClr val="bg1"/>
              </a:solidFill>
            </a:endParaRPr>
          </a:p>
        </p:txBody>
      </p:sp>
      <p:sp>
        <p:nvSpPr>
          <p:cNvPr id="12" name="Rectangles 11"/>
          <p:cNvSpPr/>
          <p:nvPr/>
        </p:nvSpPr>
        <p:spPr>
          <a:xfrm>
            <a:off x="12758420" y="7718425"/>
            <a:ext cx="1788795" cy="395605"/>
          </a:xfrm>
          <a:prstGeom prst="rect">
            <a:avLst/>
          </a:prstGeom>
          <a:solidFill>
            <a:srgbClr val="252833"/>
          </a:solidFill>
          <a:ln>
            <a:solidFill>
              <a:srgbClr val="25283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256348"/>
            <a:ext cx="5632490" cy="704017"/>
          </a:xfrm>
          <a:prstGeom prst="rect">
            <a:avLst/>
          </a:prstGeom>
          <a:noFill/>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Assignment Process</a:t>
            </a:r>
            <a:endParaRPr lang="en-US" sz="4400" dirty="0"/>
          </a:p>
        </p:txBody>
      </p:sp>
      <p:sp>
        <p:nvSpPr>
          <p:cNvPr id="3" name="Text 1"/>
          <p:cNvSpPr/>
          <p:nvPr/>
        </p:nvSpPr>
        <p:spPr>
          <a:xfrm>
            <a:off x="1872972" y="2947868"/>
            <a:ext cx="2816185" cy="351949"/>
          </a:xfrm>
          <a:prstGeom prst="rect">
            <a:avLst/>
          </a:prstGeom>
          <a:noFill/>
        </p:spPr>
        <p:txBody>
          <a:bodyPr wrap="none" lIns="0" tIns="0" rIns="0" bIns="0" rtlCol="0" anchor="t"/>
          <a:lstStyle/>
          <a:p>
            <a:pPr marL="0" indent="0" algn="r">
              <a:lnSpc>
                <a:spcPts val="2750"/>
              </a:lnSpc>
              <a:buNone/>
            </a:pPr>
            <a:r>
              <a:rPr lang="en-US" sz="2200" dirty="0">
                <a:solidFill>
                  <a:srgbClr val="D6E5EF"/>
                </a:solidFill>
                <a:latin typeface="Lora" pitchFamily="34" charset="0"/>
                <a:ea typeface="Lora" pitchFamily="34" charset="-122"/>
                <a:cs typeface="Lora" pitchFamily="34" charset="-120"/>
              </a:rPr>
              <a:t>Input Collection</a:t>
            </a:r>
            <a:endParaRPr lang="en-US" sz="2200" dirty="0"/>
          </a:p>
        </p:txBody>
      </p:sp>
      <p:sp>
        <p:nvSpPr>
          <p:cNvPr id="4" name="Text 2"/>
          <p:cNvSpPr/>
          <p:nvPr/>
        </p:nvSpPr>
        <p:spPr>
          <a:xfrm>
            <a:off x="837724" y="3443407"/>
            <a:ext cx="3851434" cy="766048"/>
          </a:xfrm>
          <a:prstGeom prst="rect">
            <a:avLst/>
          </a:prstGeom>
          <a:noFill/>
        </p:spPr>
        <p:txBody>
          <a:bodyPr wrap="square" lIns="0" tIns="0" rIns="0" bIns="0" rtlCol="0" anchor="t"/>
          <a:lstStyle/>
          <a:p>
            <a:pPr marL="0" indent="0" algn="r">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Gather volunteer details with validation</a:t>
            </a:r>
            <a:endParaRPr lang="en-US" sz="1850" dirty="0"/>
          </a:p>
        </p:txBody>
      </p:sp>
      <p:pic>
        <p:nvPicPr>
          <p:cNvPr id="5" name="Image 0" descr="preencoded.png"/>
          <p:cNvPicPr>
            <a:picLocks noChangeAspect="1"/>
          </p:cNvPicPr>
          <p:nvPr/>
        </p:nvPicPr>
        <p:blipFill>
          <a:blip r:embed="rId3"/>
          <a:stretch>
            <a:fillRect/>
          </a:stretch>
        </p:blipFill>
        <p:spPr>
          <a:xfrm>
            <a:off x="5048131" y="2439114"/>
            <a:ext cx="4534138" cy="4534138"/>
          </a:xfrm>
          <a:prstGeom prst="rect">
            <a:avLst/>
          </a:prstGeom>
        </p:spPr>
      </p:pic>
      <p:pic>
        <p:nvPicPr>
          <p:cNvPr id="6" name="Image 1" descr="preencoded.png"/>
          <p:cNvPicPr>
            <a:picLocks noChangeAspect="1"/>
          </p:cNvPicPr>
          <p:nvPr/>
        </p:nvPicPr>
        <p:blipFill>
          <a:blip r:embed="rId4"/>
          <a:stretch>
            <a:fillRect/>
          </a:stretch>
        </p:blipFill>
        <p:spPr>
          <a:xfrm>
            <a:off x="6223516" y="3183969"/>
            <a:ext cx="358140" cy="447675"/>
          </a:xfrm>
          <a:prstGeom prst="rect">
            <a:avLst/>
          </a:prstGeom>
        </p:spPr>
      </p:pic>
      <p:sp>
        <p:nvSpPr>
          <p:cNvPr id="7" name="Text 3"/>
          <p:cNvSpPr/>
          <p:nvPr/>
        </p:nvSpPr>
        <p:spPr>
          <a:xfrm>
            <a:off x="9941243" y="3139321"/>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Priority Calculation</a:t>
            </a:r>
            <a:endParaRPr lang="en-US" sz="2200" dirty="0"/>
          </a:p>
        </p:txBody>
      </p:sp>
      <p:sp>
        <p:nvSpPr>
          <p:cNvPr id="8" name="Text 4"/>
          <p:cNvSpPr/>
          <p:nvPr/>
        </p:nvSpPr>
        <p:spPr>
          <a:xfrm>
            <a:off x="9941243" y="3634859"/>
            <a:ext cx="3851434" cy="383024"/>
          </a:xfrm>
          <a:prstGeom prst="rect">
            <a:avLst/>
          </a:prstGeom>
          <a:noFill/>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Compute weighted scores</a:t>
            </a:r>
            <a:endParaRPr lang="en-US" sz="1850" dirty="0"/>
          </a:p>
        </p:txBody>
      </p:sp>
      <p:pic>
        <p:nvPicPr>
          <p:cNvPr id="9" name="Image 2" descr="preencoded.png"/>
          <p:cNvPicPr>
            <a:picLocks noChangeAspect="1"/>
          </p:cNvPicPr>
          <p:nvPr/>
        </p:nvPicPr>
        <p:blipFill>
          <a:blip r:embed="rId5"/>
          <a:stretch>
            <a:fillRect/>
          </a:stretch>
        </p:blipFill>
        <p:spPr>
          <a:xfrm>
            <a:off x="5048131" y="2439114"/>
            <a:ext cx="4534138" cy="4534138"/>
          </a:xfrm>
          <a:prstGeom prst="rect">
            <a:avLst/>
          </a:prstGeom>
        </p:spPr>
      </p:pic>
      <p:pic>
        <p:nvPicPr>
          <p:cNvPr id="10" name="Image 3" descr="preencoded.png"/>
          <p:cNvPicPr>
            <a:picLocks noChangeAspect="1"/>
          </p:cNvPicPr>
          <p:nvPr/>
        </p:nvPicPr>
        <p:blipFill>
          <a:blip r:embed="rId6"/>
          <a:stretch>
            <a:fillRect/>
          </a:stretch>
        </p:blipFill>
        <p:spPr>
          <a:xfrm>
            <a:off x="8434388" y="3569732"/>
            <a:ext cx="358140" cy="447675"/>
          </a:xfrm>
          <a:prstGeom prst="rect">
            <a:avLst/>
          </a:prstGeom>
        </p:spPr>
      </p:pic>
      <p:sp>
        <p:nvSpPr>
          <p:cNvPr id="11" name="Text 5"/>
          <p:cNvSpPr/>
          <p:nvPr/>
        </p:nvSpPr>
        <p:spPr>
          <a:xfrm>
            <a:off x="9941243" y="5585936"/>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Queue Management</a:t>
            </a:r>
            <a:endParaRPr lang="en-US" sz="2200" dirty="0"/>
          </a:p>
        </p:txBody>
      </p:sp>
      <p:sp>
        <p:nvSpPr>
          <p:cNvPr id="12" name="Text 6"/>
          <p:cNvSpPr/>
          <p:nvPr/>
        </p:nvSpPr>
        <p:spPr>
          <a:xfrm>
            <a:off x="9941243" y="6081474"/>
            <a:ext cx="3851434" cy="383024"/>
          </a:xfrm>
          <a:prstGeom prst="rect">
            <a:avLst/>
          </a:prstGeom>
          <a:noFill/>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Maintain max-heap structure</a:t>
            </a:r>
            <a:endParaRPr lang="en-US" sz="1850" dirty="0"/>
          </a:p>
        </p:txBody>
      </p:sp>
      <p:pic>
        <p:nvPicPr>
          <p:cNvPr id="13" name="Image 4" descr="preencoded.png"/>
          <p:cNvPicPr>
            <a:picLocks noChangeAspect="1"/>
          </p:cNvPicPr>
          <p:nvPr/>
        </p:nvPicPr>
        <p:blipFill>
          <a:blip r:embed="rId7"/>
          <a:stretch>
            <a:fillRect/>
          </a:stretch>
        </p:blipFill>
        <p:spPr>
          <a:xfrm>
            <a:off x="5048131" y="2439114"/>
            <a:ext cx="4534138" cy="4534138"/>
          </a:xfrm>
          <a:prstGeom prst="rect">
            <a:avLst/>
          </a:prstGeom>
        </p:spPr>
      </p:pic>
      <p:pic>
        <p:nvPicPr>
          <p:cNvPr id="14" name="Image 5" descr="preencoded.png"/>
          <p:cNvPicPr>
            <a:picLocks noChangeAspect="1"/>
          </p:cNvPicPr>
          <p:nvPr/>
        </p:nvPicPr>
        <p:blipFill>
          <a:blip r:embed="rId8"/>
          <a:stretch>
            <a:fillRect/>
          </a:stretch>
        </p:blipFill>
        <p:spPr>
          <a:xfrm>
            <a:off x="8048625" y="5780603"/>
            <a:ext cx="358140" cy="447675"/>
          </a:xfrm>
          <a:prstGeom prst="rect">
            <a:avLst/>
          </a:prstGeom>
        </p:spPr>
      </p:pic>
      <p:sp>
        <p:nvSpPr>
          <p:cNvPr id="15" name="Text 7"/>
          <p:cNvSpPr/>
          <p:nvPr/>
        </p:nvSpPr>
        <p:spPr>
          <a:xfrm>
            <a:off x="1872972" y="5585936"/>
            <a:ext cx="2816185" cy="351949"/>
          </a:xfrm>
          <a:prstGeom prst="rect">
            <a:avLst/>
          </a:prstGeom>
          <a:noFill/>
        </p:spPr>
        <p:txBody>
          <a:bodyPr wrap="none" lIns="0" tIns="0" rIns="0" bIns="0" rtlCol="0" anchor="t"/>
          <a:lstStyle/>
          <a:p>
            <a:pPr marL="0" indent="0" algn="r">
              <a:lnSpc>
                <a:spcPts val="2750"/>
              </a:lnSpc>
              <a:buNone/>
            </a:pPr>
            <a:r>
              <a:rPr lang="en-US" sz="2200" dirty="0">
                <a:solidFill>
                  <a:srgbClr val="D6E5EF"/>
                </a:solidFill>
                <a:latin typeface="Lora" pitchFamily="34" charset="0"/>
                <a:ea typeface="Lora" pitchFamily="34" charset="-122"/>
                <a:cs typeface="Lora" pitchFamily="34" charset="-120"/>
              </a:rPr>
              <a:t>Assignment</a:t>
            </a:r>
            <a:endParaRPr lang="en-US" sz="2200" dirty="0"/>
          </a:p>
        </p:txBody>
      </p:sp>
      <p:sp>
        <p:nvSpPr>
          <p:cNvPr id="16" name="Text 8"/>
          <p:cNvSpPr/>
          <p:nvPr/>
        </p:nvSpPr>
        <p:spPr>
          <a:xfrm>
            <a:off x="837724" y="6081474"/>
            <a:ext cx="3851434" cy="383024"/>
          </a:xfrm>
          <a:prstGeom prst="rect">
            <a:avLst/>
          </a:prstGeom>
          <a:noFill/>
        </p:spPr>
        <p:txBody>
          <a:bodyPr wrap="none" lIns="0" tIns="0" rIns="0" bIns="0" rtlCol="0" anchor="t"/>
          <a:lstStyle/>
          <a:p>
            <a:pPr marL="0" indent="0" algn="r">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Dequeue in priority order</a:t>
            </a:r>
            <a:endParaRPr lang="en-US" sz="1850" dirty="0"/>
          </a:p>
        </p:txBody>
      </p:sp>
      <p:pic>
        <p:nvPicPr>
          <p:cNvPr id="17" name="Image 6" descr="preencoded.png"/>
          <p:cNvPicPr>
            <a:picLocks noChangeAspect="1"/>
          </p:cNvPicPr>
          <p:nvPr/>
        </p:nvPicPr>
        <p:blipFill>
          <a:blip r:embed="rId9"/>
          <a:stretch>
            <a:fillRect/>
          </a:stretch>
        </p:blipFill>
        <p:spPr>
          <a:xfrm>
            <a:off x="5048131" y="2439114"/>
            <a:ext cx="4534138" cy="4534138"/>
          </a:xfrm>
          <a:prstGeom prst="rect">
            <a:avLst/>
          </a:prstGeom>
        </p:spPr>
      </p:pic>
      <p:sp>
        <p:nvSpPr>
          <p:cNvPr id="18" name="Text 9"/>
          <p:cNvSpPr/>
          <p:nvPr/>
        </p:nvSpPr>
        <p:spPr>
          <a:xfrm>
            <a:off x="5837753" y="5394841"/>
            <a:ext cx="358140" cy="447675"/>
          </a:xfrm>
          <a:prstGeom prst="rect">
            <a:avLst/>
          </a:prstGeom>
          <a:noFill/>
        </p:spPr>
        <p:txBody>
          <a:bodyPr wrap="none" lIns="0" tIns="0" rIns="0" bIns="0" rtlCol="0" anchor="t"/>
          <a:lstStyle/>
          <a:p>
            <a:pPr marL="0" indent="0" algn="l">
              <a:lnSpc>
                <a:spcPts val="4500"/>
              </a:lnSpc>
              <a:buNone/>
            </a:pPr>
            <a:r>
              <a:rPr lang="en-US" sz="2800" dirty="0">
                <a:solidFill>
                  <a:srgbClr val="D6E5EF"/>
                </a:solidFill>
                <a:latin typeface="Lora" pitchFamily="34" charset="0"/>
                <a:ea typeface="Lora" pitchFamily="34" charset="-122"/>
                <a:cs typeface="Lora" pitchFamily="34" charset="-120"/>
              </a:rPr>
              <a:t>4</a:t>
            </a:r>
            <a:endParaRPr lang="en-US" sz="2800" dirty="0"/>
          </a:p>
        </p:txBody>
      </p:sp>
      <p:sp>
        <p:nvSpPr>
          <p:cNvPr id="19" name="Rectangles 18"/>
          <p:cNvSpPr/>
          <p:nvPr/>
        </p:nvSpPr>
        <p:spPr>
          <a:xfrm>
            <a:off x="12758420" y="7718425"/>
            <a:ext cx="1788795" cy="395605"/>
          </a:xfrm>
          <a:prstGeom prst="rect">
            <a:avLst/>
          </a:prstGeom>
          <a:solidFill>
            <a:srgbClr val="252833"/>
          </a:solidFill>
          <a:ln>
            <a:solidFill>
              <a:srgbClr val="25283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851541"/>
            <a:ext cx="10397252" cy="704017"/>
          </a:xfrm>
          <a:prstGeom prst="rect">
            <a:avLst/>
          </a:prstGeom>
          <a:noFill/>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Key Takeaways &amp; Future Enhancements</a:t>
            </a:r>
            <a:endParaRPr lang="en-US" sz="4400" dirty="0"/>
          </a:p>
        </p:txBody>
      </p:sp>
      <p:sp>
        <p:nvSpPr>
          <p:cNvPr id="3" name="Text 1"/>
          <p:cNvSpPr/>
          <p:nvPr/>
        </p:nvSpPr>
        <p:spPr>
          <a:xfrm>
            <a:off x="837724" y="3153847"/>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Achievements</a:t>
            </a:r>
            <a:endParaRPr lang="en-US" sz="2200" dirty="0"/>
          </a:p>
        </p:txBody>
      </p:sp>
      <p:sp>
        <p:nvSpPr>
          <p:cNvPr id="4" name="Text 2"/>
          <p:cNvSpPr/>
          <p:nvPr/>
        </p:nvSpPr>
        <p:spPr>
          <a:xfrm>
            <a:off x="837724" y="3745111"/>
            <a:ext cx="6185535" cy="766048"/>
          </a:xfrm>
          <a:prstGeom prst="rect">
            <a:avLst/>
          </a:prstGeom>
          <a:noFill/>
        </p:spPr>
        <p:txBody>
          <a:bodyPr wrap="squar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Successfully implemented priority queue using binary max-heap</a:t>
            </a:r>
            <a:endParaRPr lang="en-US" sz="1850" dirty="0"/>
          </a:p>
        </p:txBody>
      </p:sp>
      <p:sp>
        <p:nvSpPr>
          <p:cNvPr id="5" name="Text 3"/>
          <p:cNvSpPr/>
          <p:nvPr/>
        </p:nvSpPr>
        <p:spPr>
          <a:xfrm>
            <a:off x="837724" y="4594860"/>
            <a:ext cx="6185535" cy="766048"/>
          </a:xfrm>
          <a:prstGeom prst="rect">
            <a:avLst/>
          </a:prstGeom>
          <a:noFill/>
        </p:spPr>
        <p:txBody>
          <a:bodyPr wrap="squar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Created weighted priority system balancing experience and availability</a:t>
            </a:r>
            <a:endParaRPr lang="en-US" sz="1850" dirty="0"/>
          </a:p>
        </p:txBody>
      </p:sp>
      <p:sp>
        <p:nvSpPr>
          <p:cNvPr id="6" name="Text 4"/>
          <p:cNvSpPr/>
          <p:nvPr/>
        </p:nvSpPr>
        <p:spPr>
          <a:xfrm>
            <a:off x="837724" y="5444609"/>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Developed user-friendly input system with validation</a:t>
            </a:r>
            <a:endParaRPr lang="en-US" sz="1850" dirty="0"/>
          </a:p>
        </p:txBody>
      </p:sp>
      <p:sp>
        <p:nvSpPr>
          <p:cNvPr id="7" name="Text 5"/>
          <p:cNvSpPr/>
          <p:nvPr/>
        </p:nvSpPr>
        <p:spPr>
          <a:xfrm>
            <a:off x="837724" y="5911334"/>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Achieved O(log n) time complexity for key operations</a:t>
            </a:r>
            <a:endParaRPr lang="en-US" sz="1850" dirty="0"/>
          </a:p>
        </p:txBody>
      </p:sp>
      <p:sp>
        <p:nvSpPr>
          <p:cNvPr id="8" name="Text 6"/>
          <p:cNvSpPr/>
          <p:nvPr/>
        </p:nvSpPr>
        <p:spPr>
          <a:xfrm>
            <a:off x="7614761" y="3153847"/>
            <a:ext cx="2886194" cy="351949"/>
          </a:xfrm>
          <a:prstGeom prst="rect">
            <a:avLst/>
          </a:prstGeom>
          <a:noFill/>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Future Enhancements</a:t>
            </a:r>
            <a:endParaRPr lang="en-US" sz="2200" dirty="0"/>
          </a:p>
        </p:txBody>
      </p:sp>
      <p:sp>
        <p:nvSpPr>
          <p:cNvPr id="9" name="Text 7"/>
          <p:cNvSpPr/>
          <p:nvPr/>
        </p:nvSpPr>
        <p:spPr>
          <a:xfrm>
            <a:off x="7614761" y="3745111"/>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Add skill-based matching for specific event roles</a:t>
            </a:r>
            <a:endParaRPr lang="en-US" sz="1850" dirty="0"/>
          </a:p>
        </p:txBody>
      </p:sp>
      <p:sp>
        <p:nvSpPr>
          <p:cNvPr id="10" name="Text 8"/>
          <p:cNvSpPr/>
          <p:nvPr/>
        </p:nvSpPr>
        <p:spPr>
          <a:xfrm>
            <a:off x="7614761" y="4211836"/>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Implement persistent storage for volunteer database</a:t>
            </a:r>
            <a:endParaRPr lang="en-US" sz="1850" dirty="0"/>
          </a:p>
        </p:txBody>
      </p:sp>
      <p:sp>
        <p:nvSpPr>
          <p:cNvPr id="11" name="Text 9"/>
          <p:cNvSpPr/>
          <p:nvPr/>
        </p:nvSpPr>
        <p:spPr>
          <a:xfrm>
            <a:off x="7614761" y="4678561"/>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Create graphical user interface for easier interaction</a:t>
            </a:r>
            <a:endParaRPr lang="en-US" sz="1850" dirty="0"/>
          </a:p>
        </p:txBody>
      </p:sp>
      <p:sp>
        <p:nvSpPr>
          <p:cNvPr id="12" name="Text 10"/>
          <p:cNvSpPr/>
          <p:nvPr/>
        </p:nvSpPr>
        <p:spPr>
          <a:xfrm>
            <a:off x="7614761" y="5145286"/>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Add reporting and analytics features for event planners</a:t>
            </a:r>
            <a:endParaRPr lang="en-US" sz="1850" dirty="0"/>
          </a:p>
        </p:txBody>
      </p:sp>
      <p:sp>
        <p:nvSpPr>
          <p:cNvPr id="13" name="Rectangles 12"/>
          <p:cNvSpPr/>
          <p:nvPr/>
        </p:nvSpPr>
        <p:spPr>
          <a:xfrm>
            <a:off x="12758420" y="7718425"/>
            <a:ext cx="1788795" cy="395605"/>
          </a:xfrm>
          <a:prstGeom prst="rect">
            <a:avLst/>
          </a:prstGeom>
          <a:solidFill>
            <a:srgbClr val="252833"/>
          </a:solidFill>
          <a:ln>
            <a:solidFill>
              <a:srgbClr val="25283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p:spPr>
        <p:txBody>
          <a:bodyPr wrap="none" lIns="0" tIns="0" rIns="0" bIns="0" rtlCol="0" anchor="t"/>
          <a:lstStyle/>
          <a:p>
            <a:pPr marL="0" indent="0" algn="l">
              <a:lnSpc>
                <a:spcPts val="5500"/>
              </a:lnSpc>
              <a:buNone/>
            </a:pPr>
            <a:endParaRPr lang="en-US" sz="4400" dirty="0"/>
          </a:p>
        </p:txBody>
      </p:sp>
      <p:sp>
        <p:nvSpPr>
          <p:cNvPr id="3" name="Text Box 2"/>
          <p:cNvSpPr txBox="1"/>
          <p:nvPr/>
        </p:nvSpPr>
        <p:spPr>
          <a:xfrm>
            <a:off x="1206500" y="1264920"/>
            <a:ext cx="9123680" cy="922020"/>
          </a:xfrm>
          <a:prstGeom prst="rect">
            <a:avLst/>
          </a:prstGeom>
          <a:noFill/>
        </p:spPr>
        <p:txBody>
          <a:bodyPr wrap="square" rtlCol="0">
            <a:spAutoFit/>
          </a:bodyPr>
          <a:lstStyle/>
          <a:p>
            <a:r>
              <a:rPr lang="en-US" sz="5400">
                <a:solidFill>
                  <a:schemeClr val="bg1"/>
                </a:solidFill>
                <a:latin typeface="Times New Roman" panose="02020603050405020304" charset="0"/>
                <a:cs typeface="Times New Roman" panose="02020603050405020304" charset="0"/>
              </a:rPr>
              <a:t>REFERENCES</a:t>
            </a:r>
          </a:p>
        </p:txBody>
      </p:sp>
      <p:sp>
        <p:nvSpPr>
          <p:cNvPr id="4" name="Text Box 3"/>
          <p:cNvSpPr txBox="1"/>
          <p:nvPr/>
        </p:nvSpPr>
        <p:spPr>
          <a:xfrm>
            <a:off x="1240790" y="2336165"/>
            <a:ext cx="12551886" cy="5693866"/>
          </a:xfrm>
          <a:prstGeom prst="rect">
            <a:avLst/>
          </a:prstGeom>
          <a:noFill/>
        </p:spPr>
        <p:txBody>
          <a:bodyPr wrap="square" rtlCol="0">
            <a:spAutoFit/>
          </a:bodyPr>
          <a:lstStyle/>
          <a:p>
            <a:pPr rtl="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Cormen, T. H., Leiserson, C. E., Rivest, R. L., &amp; Stein, C. (2009). </a:t>
            </a:r>
            <a:r>
              <a:rPr lang="en-IN" sz="2800" i="1" dirty="0">
                <a:solidFill>
                  <a:schemeClr val="bg1"/>
                </a:solidFill>
                <a:latin typeface="Times New Roman" panose="02020603050405020304" pitchFamily="18" charset="0"/>
                <a:cs typeface="Times New Roman" panose="02020603050405020304" pitchFamily="18" charset="0"/>
              </a:rPr>
              <a:t>Introduction to algorithms</a:t>
            </a:r>
            <a:r>
              <a:rPr lang="en-IN" sz="2800" dirty="0">
                <a:solidFill>
                  <a:schemeClr val="bg1"/>
                </a:solidFill>
                <a:latin typeface="Times New Roman" panose="02020603050405020304" pitchFamily="18" charset="0"/>
                <a:cs typeface="Times New Roman" panose="02020603050405020304" pitchFamily="18" charset="0"/>
              </a:rPr>
              <a:t> (3rd ed.). MIT Press. </a:t>
            </a:r>
            <a:r>
              <a:rPr lang="en-IN" sz="2800" i="1" dirty="0">
                <a:solidFill>
                  <a:schemeClr val="bg1"/>
                </a:solidFill>
                <a:latin typeface="Times New Roman" panose="02020603050405020304" pitchFamily="18" charset="0"/>
                <a:cs typeface="Times New Roman" panose="02020603050405020304" pitchFamily="18" charset="0"/>
              </a:rPr>
              <a:t>Binary heap and priority queue concepts for </a:t>
            </a:r>
            <a:r>
              <a:rPr lang="en-IN" sz="2800" dirty="0">
                <a:solidFill>
                  <a:schemeClr val="bg1"/>
                </a:solidFill>
                <a:latin typeface="Times New Roman" panose="02020603050405020304" pitchFamily="18" charset="0"/>
                <a:cs typeface="Times New Roman" panose="02020603050405020304" pitchFamily="18" charset="0"/>
              </a:rPr>
              <a:t>Priority Queue</a:t>
            </a:r>
            <a:r>
              <a:rPr lang="en-IN" sz="2800" i="1" dirty="0">
                <a:solidFill>
                  <a:schemeClr val="bg1"/>
                </a:solidFill>
                <a:latin typeface="Times New Roman" panose="02020603050405020304" pitchFamily="18" charset="0"/>
                <a:cs typeface="Times New Roman" panose="02020603050405020304" pitchFamily="18" charset="0"/>
              </a:rPr>
              <a:t> class.</a:t>
            </a:r>
          </a:p>
          <a:p>
            <a:pPr rtl="0"/>
            <a:endParaRPr lang="en-IN" sz="2800" dirty="0">
              <a:solidFill>
                <a:schemeClr val="bg1"/>
              </a:solidFill>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Goodrich, M. T., Tamassia, R., &amp; Goldwasser, M. H. (2013). </a:t>
            </a:r>
            <a:r>
              <a:rPr lang="en-IN" sz="2800" i="1" dirty="0">
                <a:solidFill>
                  <a:schemeClr val="bg1"/>
                </a:solidFill>
                <a:latin typeface="Times New Roman" panose="02020603050405020304" pitchFamily="18" charset="0"/>
                <a:cs typeface="Times New Roman" panose="02020603050405020304" pitchFamily="18" charset="0"/>
              </a:rPr>
              <a:t>Data structures and algorithms in Python</a:t>
            </a:r>
            <a:r>
              <a:rPr lang="en-IN" sz="2800" dirty="0">
                <a:solidFill>
                  <a:schemeClr val="bg1"/>
                </a:solidFill>
                <a:latin typeface="Times New Roman" panose="02020603050405020304" pitchFamily="18" charset="0"/>
                <a:cs typeface="Times New Roman" panose="02020603050405020304" pitchFamily="18" charset="0"/>
              </a:rPr>
              <a:t>. Wiley. </a:t>
            </a:r>
            <a:r>
              <a:rPr lang="en-IN" sz="2800" i="1" dirty="0">
                <a:solidFill>
                  <a:schemeClr val="bg1"/>
                </a:solidFill>
                <a:latin typeface="Times New Roman" panose="02020603050405020304" pitchFamily="18" charset="0"/>
                <a:cs typeface="Times New Roman" panose="02020603050405020304" pitchFamily="18" charset="0"/>
              </a:rPr>
              <a:t>Heap-based priority queue implementation in Python.</a:t>
            </a:r>
          </a:p>
          <a:p>
            <a:pPr rtl="0"/>
            <a:endParaRPr lang="en-IN" sz="2800" dirty="0">
              <a:solidFill>
                <a:schemeClr val="bg1"/>
              </a:solidFill>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Python Software Foundation. (n.d.). </a:t>
            </a:r>
            <a:r>
              <a:rPr lang="en-IN" sz="2800" i="1" dirty="0">
                <a:solidFill>
                  <a:schemeClr val="bg1"/>
                </a:solidFill>
                <a:latin typeface="Times New Roman" panose="02020603050405020304" pitchFamily="18" charset="0"/>
                <a:cs typeface="Times New Roman" panose="02020603050405020304" pitchFamily="18" charset="0"/>
              </a:rPr>
              <a:t>Python 3 documentation</a:t>
            </a:r>
            <a:r>
              <a:rPr lang="en-IN" sz="2800" dirty="0">
                <a:solidFill>
                  <a:schemeClr val="bg1"/>
                </a:solidFill>
                <a:latin typeface="Times New Roman" panose="02020603050405020304" pitchFamily="18" charset="0"/>
                <a:cs typeface="Times New Roman" panose="02020603050405020304" pitchFamily="18" charset="0"/>
              </a:rPr>
              <a:t>. </a:t>
            </a:r>
            <a:r>
              <a:rPr lang="en-IN" sz="2800" dirty="0">
                <a:solidFill>
                  <a:schemeClr val="bg1"/>
                </a:solidFill>
                <a:latin typeface="Times New Roman" panose="02020603050405020304" pitchFamily="18" charset="0"/>
                <a:cs typeface="Times New Roman" panose="02020603050405020304" pitchFamily="18" charset="0"/>
                <a:hlinkClick r:id="rId3"/>
              </a:rPr>
              <a:t>https://docs.python.org/3/</a:t>
            </a:r>
            <a:r>
              <a:rPr lang="en-IN" sz="2800" dirty="0">
                <a:solidFill>
                  <a:schemeClr val="bg1"/>
                </a:solidFill>
                <a:latin typeface="Times New Roman" panose="02020603050405020304" pitchFamily="18" charset="0"/>
                <a:cs typeface="Times New Roman" panose="02020603050405020304" pitchFamily="18" charset="0"/>
              </a:rPr>
              <a:t> </a:t>
            </a:r>
            <a:r>
              <a:rPr lang="en-IN" sz="2800" i="1" dirty="0">
                <a:solidFill>
                  <a:schemeClr val="bg1"/>
                </a:solidFill>
                <a:latin typeface="Times New Roman" panose="02020603050405020304" pitchFamily="18" charset="0"/>
                <a:cs typeface="Times New Roman" panose="02020603050405020304" pitchFamily="18" charset="0"/>
              </a:rPr>
              <a:t>Python standard library for input validation and formatting.</a:t>
            </a:r>
          </a:p>
          <a:p>
            <a:pPr rtl="0"/>
            <a:endParaRPr lang="en-IN" sz="2800" dirty="0">
              <a:solidFill>
                <a:schemeClr val="bg1"/>
              </a:solidFill>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Project Jupyter. (n.d.). </a:t>
            </a:r>
            <a:r>
              <a:rPr lang="en-IN" sz="2800" i="1" dirty="0">
                <a:solidFill>
                  <a:schemeClr val="bg1"/>
                </a:solidFill>
                <a:latin typeface="Times New Roman" panose="02020603050405020304" pitchFamily="18" charset="0"/>
                <a:cs typeface="Times New Roman" panose="02020603050405020304" pitchFamily="18" charset="0"/>
              </a:rPr>
              <a:t>Jupyter Notebook documentation</a:t>
            </a:r>
            <a:r>
              <a:rPr lang="en-IN" sz="2800" dirty="0">
                <a:solidFill>
                  <a:schemeClr val="bg1"/>
                </a:solidFill>
                <a:latin typeface="Times New Roman" panose="02020603050405020304" pitchFamily="18" charset="0"/>
                <a:cs typeface="Times New Roman" panose="02020603050405020304" pitchFamily="18" charset="0"/>
              </a:rPr>
              <a:t>. https://jupyter.org/</a:t>
            </a:r>
            <a:br>
              <a:rPr lang="en-IN" sz="2800" dirty="0">
                <a:solidFill>
                  <a:schemeClr val="bg1"/>
                </a:solidFill>
                <a:latin typeface="Times New Roman" panose="02020603050405020304" pitchFamily="18" charset="0"/>
                <a:cs typeface="Times New Roman" panose="02020603050405020304" pitchFamily="18" charset="0"/>
              </a:rPr>
            </a:br>
            <a:r>
              <a:rPr lang="en-IN" sz="2800" i="1" dirty="0">
                <a:solidFill>
                  <a:schemeClr val="bg1"/>
                </a:solidFill>
                <a:latin typeface="Times New Roman" panose="02020603050405020304" pitchFamily="18" charset="0"/>
                <a:cs typeface="Times New Roman" panose="02020603050405020304" pitchFamily="18" charset="0"/>
              </a:rPr>
              <a:t>Setup and execution of the system in Jupyter Notebook.</a:t>
            </a:r>
            <a:endParaRPr lang="en-IN"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en-US" sz="2800" dirty="0">
              <a:solidFill>
                <a:schemeClr val="bg1"/>
              </a:solidFill>
              <a:latin typeface="Times New Roman" panose="02020603050405020304" pitchFamily="18" charset="0"/>
              <a:cs typeface="Times New Roman" panose="02020603050405020304" pitchFamily="18" charset="0"/>
            </a:endParaRPr>
          </a:p>
        </p:txBody>
      </p:sp>
      <p:sp>
        <p:nvSpPr>
          <p:cNvPr id="11" name="Rectangles 10"/>
          <p:cNvSpPr/>
          <p:nvPr/>
        </p:nvSpPr>
        <p:spPr>
          <a:xfrm>
            <a:off x="12892405" y="7602855"/>
            <a:ext cx="1648460" cy="562610"/>
          </a:xfrm>
          <a:prstGeom prst="rect">
            <a:avLst/>
          </a:prstGeom>
          <a:solidFill>
            <a:srgbClr val="252833"/>
          </a:solidFill>
          <a:ln>
            <a:solidFill>
              <a:srgbClr val="25283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006878" y="5606942"/>
            <a:ext cx="10502265" cy="1014730"/>
          </a:xfrm>
          <a:prstGeom prst="rect">
            <a:avLst/>
          </a:prstGeom>
          <a:noFill/>
        </p:spPr>
        <p:txBody>
          <a:bodyPr wrap="square" rtlCol="0">
            <a:spAutoFit/>
          </a:bodyPr>
          <a:lstStyle/>
          <a:p>
            <a:r>
              <a:rPr lang="en-US" sz="6000" dirty="0">
                <a:solidFill>
                  <a:schemeClr val="bg1"/>
                </a:solidFill>
                <a:latin typeface="Times New Roman" panose="02020603050405020304" charset="0"/>
                <a:cs typeface="Times New Roman" panose="02020603050405020304" charset="0"/>
              </a:rPr>
              <a:t>THANK YOU</a:t>
            </a:r>
          </a:p>
        </p:txBody>
      </p:sp>
      <p:sp>
        <p:nvSpPr>
          <p:cNvPr id="3" name="Text Box 2"/>
          <p:cNvSpPr txBox="1"/>
          <p:nvPr/>
        </p:nvSpPr>
        <p:spPr>
          <a:xfrm>
            <a:off x="5469890" y="3803015"/>
            <a:ext cx="4876800" cy="368300"/>
          </a:xfrm>
          <a:prstGeom prst="rect">
            <a:avLst/>
          </a:prstGeom>
          <a:noFill/>
        </p:spPr>
        <p:txBody>
          <a:bodyPr wrap="square" rtlCol="0">
            <a:spAutoFit/>
          </a:bodyPr>
          <a:lstStyle/>
          <a:p>
            <a:endParaRPr lang="en-US"/>
          </a:p>
        </p:txBody>
      </p:sp>
      <p:sp>
        <p:nvSpPr>
          <p:cNvPr id="5" name="Rectangles 4"/>
          <p:cNvSpPr/>
          <p:nvPr/>
        </p:nvSpPr>
        <p:spPr>
          <a:xfrm>
            <a:off x="12892405" y="7602855"/>
            <a:ext cx="1648460" cy="562610"/>
          </a:xfrm>
          <a:prstGeom prst="rect">
            <a:avLst/>
          </a:prstGeom>
          <a:solidFill>
            <a:srgbClr val="252833"/>
          </a:solidFill>
          <a:ln>
            <a:solidFill>
              <a:srgbClr val="25283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050" name="Picture 2" descr="15 Best Volunteer Management Software System in 2023PMaspire">
            <a:extLst>
              <a:ext uri="{FF2B5EF4-FFF2-40B4-BE49-F238E27FC236}">
                <a16:creationId xmlns:a16="http://schemas.microsoft.com/office/drawing/2014/main" id="{CC66B775-9B02-950A-CFA1-1379A57BC0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469"/>
          <a:stretch/>
        </p:blipFill>
        <p:spPr bwMode="auto">
          <a:xfrm>
            <a:off x="4128135" y="0"/>
            <a:ext cx="10502265" cy="43466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220510"/>
            <a:ext cx="7468553" cy="1408033"/>
          </a:xfrm>
          <a:prstGeom prst="rect">
            <a:avLst/>
          </a:prstGeom>
          <a:noFill/>
        </p:spPr>
        <p:txBody>
          <a:bodyPr wrap="squar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Event Volunteer Priority Queue System</a:t>
            </a:r>
            <a:endParaRPr lang="en-US" sz="4400" dirty="0"/>
          </a:p>
        </p:txBody>
      </p:sp>
      <p:sp>
        <p:nvSpPr>
          <p:cNvPr id="4" name="Text 1"/>
          <p:cNvSpPr/>
          <p:nvPr/>
        </p:nvSpPr>
        <p:spPr>
          <a:xfrm>
            <a:off x="837724" y="2987516"/>
            <a:ext cx="7468553" cy="1915120"/>
          </a:xfrm>
          <a:prstGeom prst="rect">
            <a:avLst/>
          </a:prstGeom>
          <a:noFill/>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Welcome to the Event Volunteer Assignment System presentation. This project implements a Priority Queue using a Binary Heap (Max-Heap) to efficiently manage volunteer assignments for events. Our system prioritizes volunteers based on their experience and availability, ensuring optimal resource allocation for event organizers.</a:t>
            </a:r>
            <a:endParaRPr lang="en-US" sz="1850" dirty="0"/>
          </a:p>
        </p:txBody>
      </p:sp>
      <p:sp>
        <p:nvSpPr>
          <p:cNvPr id="5" name="Text 2"/>
          <p:cNvSpPr/>
          <p:nvPr/>
        </p:nvSpPr>
        <p:spPr>
          <a:xfrm>
            <a:off x="837724" y="5171837"/>
            <a:ext cx="7468553" cy="1149072"/>
          </a:xfrm>
          <a:prstGeom prst="rect">
            <a:avLst/>
          </a:prstGeom>
          <a:noFill/>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Today, we'll explore the system's architecture, implementation details, and demonstrate how it works with real-world examples. Let's dive into how this data structure solves a common event management challenge.</a:t>
            </a:r>
            <a:endParaRPr lang="en-US" sz="1850" dirty="0"/>
          </a:p>
        </p:txBody>
      </p:sp>
      <p:sp>
        <p:nvSpPr>
          <p:cNvPr id="8" name="Text 4"/>
          <p:cNvSpPr/>
          <p:nvPr/>
        </p:nvSpPr>
        <p:spPr>
          <a:xfrm>
            <a:off x="1340287" y="6590109"/>
            <a:ext cx="2600563" cy="418862"/>
          </a:xfrm>
          <a:prstGeom prst="rect">
            <a:avLst/>
          </a:prstGeom>
          <a:noFill/>
        </p:spPr>
        <p:txBody>
          <a:bodyPr wrap="none" lIns="0" tIns="0" rIns="0" bIns="0" rtlCol="0" anchor="t"/>
          <a:lstStyle/>
          <a:p>
            <a:pPr marL="0" indent="0" algn="l">
              <a:lnSpc>
                <a:spcPts val="3250"/>
              </a:lnSpc>
              <a:buNone/>
            </a:pPr>
            <a:endParaRPr lang="en-US" sz="2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65315"/>
            <a:ext cx="5632490" cy="704017"/>
          </a:xfrm>
          <a:prstGeom prst="rect">
            <a:avLst/>
          </a:prstGeom>
          <a:noFill/>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Problem Overview</a:t>
            </a:r>
            <a:endParaRPr lang="en-US" sz="4400" dirty="0"/>
          </a:p>
        </p:txBody>
      </p:sp>
      <p:sp>
        <p:nvSpPr>
          <p:cNvPr id="4" name="Shape 1"/>
          <p:cNvSpPr/>
          <p:nvPr/>
        </p:nvSpPr>
        <p:spPr>
          <a:xfrm>
            <a:off x="837724" y="2897505"/>
            <a:ext cx="538520" cy="538520"/>
          </a:xfrm>
          <a:prstGeom prst="roundRect">
            <a:avLst>
              <a:gd name="adj" fmla="val 6668"/>
            </a:avLst>
          </a:prstGeom>
          <a:solidFill>
            <a:srgbClr val="444752"/>
          </a:solidFill>
        </p:spPr>
        <p:txBody>
          <a:bodyPr/>
          <a:lstStyle/>
          <a:p>
            <a:endParaRPr lang="en-IN"/>
          </a:p>
        </p:txBody>
      </p:sp>
      <p:pic>
        <p:nvPicPr>
          <p:cNvPr id="5" name="Image 1" descr="preencoded.png"/>
          <p:cNvPicPr>
            <a:picLocks noChangeAspect="1"/>
          </p:cNvPicPr>
          <p:nvPr/>
        </p:nvPicPr>
        <p:blipFill>
          <a:blip r:embed="rId4"/>
          <a:stretch>
            <a:fillRect/>
          </a:stretch>
        </p:blipFill>
        <p:spPr>
          <a:xfrm>
            <a:off x="937974" y="2955488"/>
            <a:ext cx="337899" cy="422434"/>
          </a:xfrm>
          <a:prstGeom prst="rect">
            <a:avLst/>
          </a:prstGeom>
        </p:spPr>
      </p:pic>
      <p:sp>
        <p:nvSpPr>
          <p:cNvPr id="6" name="Text 2"/>
          <p:cNvSpPr/>
          <p:nvPr/>
        </p:nvSpPr>
        <p:spPr>
          <a:xfrm>
            <a:off x="1615559" y="2897505"/>
            <a:ext cx="2836783" cy="703898"/>
          </a:xfrm>
          <a:prstGeom prst="rect">
            <a:avLst/>
          </a:prstGeom>
          <a:noFill/>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Event Management Challenge</a:t>
            </a:r>
            <a:endParaRPr lang="en-US" sz="2200" dirty="0"/>
          </a:p>
        </p:txBody>
      </p:sp>
      <p:sp>
        <p:nvSpPr>
          <p:cNvPr id="7" name="Text 3"/>
          <p:cNvSpPr/>
          <p:nvPr/>
        </p:nvSpPr>
        <p:spPr>
          <a:xfrm>
            <a:off x="1615559" y="3744992"/>
            <a:ext cx="2836783" cy="1532096"/>
          </a:xfrm>
          <a:prstGeom prst="rect">
            <a:avLst/>
          </a:prstGeom>
          <a:noFill/>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Events require strategic volunteer assignment based on experience and availability</a:t>
            </a:r>
            <a:endParaRPr lang="en-US" sz="1850" dirty="0"/>
          </a:p>
        </p:txBody>
      </p:sp>
      <p:sp>
        <p:nvSpPr>
          <p:cNvPr id="8" name="Shape 4"/>
          <p:cNvSpPr/>
          <p:nvPr/>
        </p:nvSpPr>
        <p:spPr>
          <a:xfrm>
            <a:off x="4691658" y="2897505"/>
            <a:ext cx="538520" cy="538520"/>
          </a:xfrm>
          <a:prstGeom prst="roundRect">
            <a:avLst>
              <a:gd name="adj" fmla="val 6668"/>
            </a:avLst>
          </a:prstGeom>
          <a:solidFill>
            <a:srgbClr val="444752"/>
          </a:solidFill>
        </p:spPr>
        <p:txBody>
          <a:bodyPr/>
          <a:lstStyle/>
          <a:p>
            <a:endParaRPr lang="en-IN"/>
          </a:p>
        </p:txBody>
      </p:sp>
      <p:pic>
        <p:nvPicPr>
          <p:cNvPr id="9" name="Image 2" descr="preencoded.png"/>
          <p:cNvPicPr>
            <a:picLocks noChangeAspect="1"/>
          </p:cNvPicPr>
          <p:nvPr/>
        </p:nvPicPr>
        <p:blipFill>
          <a:blip r:embed="rId5"/>
          <a:stretch>
            <a:fillRect/>
          </a:stretch>
        </p:blipFill>
        <p:spPr>
          <a:xfrm>
            <a:off x="4791908" y="2955488"/>
            <a:ext cx="337899" cy="422434"/>
          </a:xfrm>
          <a:prstGeom prst="rect">
            <a:avLst/>
          </a:prstGeom>
        </p:spPr>
      </p:pic>
      <p:sp>
        <p:nvSpPr>
          <p:cNvPr id="10" name="Text 5"/>
          <p:cNvSpPr/>
          <p:nvPr/>
        </p:nvSpPr>
        <p:spPr>
          <a:xfrm>
            <a:off x="5469493" y="2897505"/>
            <a:ext cx="2836783" cy="703898"/>
          </a:xfrm>
          <a:prstGeom prst="rect">
            <a:avLst/>
          </a:prstGeom>
          <a:noFill/>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Resource Optimization</a:t>
            </a:r>
            <a:endParaRPr lang="en-US" sz="2200" dirty="0"/>
          </a:p>
        </p:txBody>
      </p:sp>
      <p:sp>
        <p:nvSpPr>
          <p:cNvPr id="11" name="Text 6"/>
          <p:cNvSpPr/>
          <p:nvPr/>
        </p:nvSpPr>
        <p:spPr>
          <a:xfrm>
            <a:off x="5469493" y="3744992"/>
            <a:ext cx="2836783" cy="1149072"/>
          </a:xfrm>
          <a:prstGeom prst="rect">
            <a:avLst/>
          </a:prstGeom>
          <a:noFill/>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Efficiently matching the right volunteers to appropriate roles</a:t>
            </a:r>
            <a:endParaRPr lang="en-US" sz="1850" dirty="0"/>
          </a:p>
        </p:txBody>
      </p:sp>
      <p:sp>
        <p:nvSpPr>
          <p:cNvPr id="12" name="Shape 7"/>
          <p:cNvSpPr/>
          <p:nvPr/>
        </p:nvSpPr>
        <p:spPr>
          <a:xfrm>
            <a:off x="837724" y="5785604"/>
            <a:ext cx="538520" cy="538520"/>
          </a:xfrm>
          <a:prstGeom prst="roundRect">
            <a:avLst>
              <a:gd name="adj" fmla="val 6668"/>
            </a:avLst>
          </a:prstGeom>
          <a:solidFill>
            <a:srgbClr val="444752"/>
          </a:solidFill>
        </p:spPr>
        <p:txBody>
          <a:bodyPr/>
          <a:lstStyle/>
          <a:p>
            <a:endParaRPr lang="en-IN"/>
          </a:p>
        </p:txBody>
      </p:sp>
      <p:pic>
        <p:nvPicPr>
          <p:cNvPr id="13" name="Image 3" descr="preencoded.png"/>
          <p:cNvPicPr>
            <a:picLocks noChangeAspect="1"/>
          </p:cNvPicPr>
          <p:nvPr/>
        </p:nvPicPr>
        <p:blipFill>
          <a:blip r:embed="rId6"/>
          <a:stretch>
            <a:fillRect/>
          </a:stretch>
        </p:blipFill>
        <p:spPr>
          <a:xfrm>
            <a:off x="937974" y="5843588"/>
            <a:ext cx="337899" cy="422434"/>
          </a:xfrm>
          <a:prstGeom prst="rect">
            <a:avLst/>
          </a:prstGeom>
        </p:spPr>
      </p:pic>
      <p:sp>
        <p:nvSpPr>
          <p:cNvPr id="14" name="Text 8"/>
          <p:cNvSpPr/>
          <p:nvPr/>
        </p:nvSpPr>
        <p:spPr>
          <a:xfrm>
            <a:off x="1615559" y="5785604"/>
            <a:ext cx="3500914" cy="351949"/>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Priority-Based Assignment</a:t>
            </a:r>
            <a:endParaRPr lang="en-US" sz="2200" dirty="0"/>
          </a:p>
        </p:txBody>
      </p:sp>
      <p:sp>
        <p:nvSpPr>
          <p:cNvPr id="15" name="Text 9"/>
          <p:cNvSpPr/>
          <p:nvPr/>
        </p:nvSpPr>
        <p:spPr>
          <a:xfrm>
            <a:off x="1615559" y="6281142"/>
            <a:ext cx="6690717" cy="383024"/>
          </a:xfrm>
          <a:prstGeom prst="rect">
            <a:avLst/>
          </a:prstGeom>
          <a:noFill/>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Need for a system that can dynamically prioritize volunteers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18661"/>
            <a:ext cx="5632490" cy="704017"/>
          </a:xfrm>
          <a:prstGeom prst="rect">
            <a:avLst/>
          </a:prstGeom>
          <a:noFill/>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Project Objectives</a:t>
            </a:r>
            <a:endParaRPr lang="en-US" sz="4400" dirty="0"/>
          </a:p>
        </p:txBody>
      </p:sp>
      <p:pic>
        <p:nvPicPr>
          <p:cNvPr id="3" name="Image 0" descr="preencoded.png"/>
          <p:cNvPicPr>
            <a:picLocks noChangeAspect="1"/>
          </p:cNvPicPr>
          <p:nvPr/>
        </p:nvPicPr>
        <p:blipFill>
          <a:blip r:embed="rId3"/>
          <a:stretch>
            <a:fillRect/>
          </a:stretch>
        </p:blipFill>
        <p:spPr>
          <a:xfrm>
            <a:off x="3007638" y="1901428"/>
            <a:ext cx="2137529" cy="1357193"/>
          </a:xfrm>
          <a:prstGeom prst="rect">
            <a:avLst/>
          </a:prstGeom>
        </p:spPr>
      </p:pic>
      <p:pic>
        <p:nvPicPr>
          <p:cNvPr id="4" name="Image 1" descr="preencoded.png"/>
          <p:cNvPicPr>
            <a:picLocks noChangeAspect="1"/>
          </p:cNvPicPr>
          <p:nvPr/>
        </p:nvPicPr>
        <p:blipFill>
          <a:blip r:embed="rId4"/>
          <a:stretch>
            <a:fillRect/>
          </a:stretch>
        </p:blipFill>
        <p:spPr>
          <a:xfrm>
            <a:off x="3907988" y="2537222"/>
            <a:ext cx="336590" cy="420767"/>
          </a:xfrm>
          <a:prstGeom prst="rect">
            <a:avLst/>
          </a:prstGeom>
        </p:spPr>
      </p:pic>
      <p:sp>
        <p:nvSpPr>
          <p:cNvPr id="5" name="Text 1"/>
          <p:cNvSpPr/>
          <p:nvPr/>
        </p:nvSpPr>
        <p:spPr>
          <a:xfrm>
            <a:off x="5384482" y="2140744"/>
            <a:ext cx="4161473" cy="351949"/>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Optimize Volunteer Assignment</a:t>
            </a:r>
            <a:endParaRPr lang="en-US" sz="2200" dirty="0"/>
          </a:p>
        </p:txBody>
      </p:sp>
      <p:sp>
        <p:nvSpPr>
          <p:cNvPr id="6" name="Text 2"/>
          <p:cNvSpPr/>
          <p:nvPr/>
        </p:nvSpPr>
        <p:spPr>
          <a:xfrm>
            <a:off x="5384482" y="2636282"/>
            <a:ext cx="4286369" cy="383024"/>
          </a:xfrm>
          <a:prstGeom prst="rect">
            <a:avLst/>
          </a:prstGeom>
          <a:noFill/>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Create an efficient system for event staffing</a:t>
            </a:r>
            <a:endParaRPr lang="en-US" sz="1850" dirty="0"/>
          </a:p>
        </p:txBody>
      </p:sp>
      <p:sp>
        <p:nvSpPr>
          <p:cNvPr id="7" name="Shape 3"/>
          <p:cNvSpPr/>
          <p:nvPr/>
        </p:nvSpPr>
        <p:spPr>
          <a:xfrm>
            <a:off x="5204936" y="3273266"/>
            <a:ext cx="8527971" cy="15240"/>
          </a:xfrm>
          <a:prstGeom prst="roundRect">
            <a:avLst>
              <a:gd name="adj" fmla="val 235611"/>
            </a:avLst>
          </a:prstGeom>
          <a:solidFill>
            <a:srgbClr val="5D606B"/>
          </a:solidFill>
        </p:spPr>
        <p:txBody>
          <a:bodyPr/>
          <a:lstStyle/>
          <a:p>
            <a:endParaRPr lang="en-IN"/>
          </a:p>
        </p:txBody>
      </p:sp>
      <p:pic>
        <p:nvPicPr>
          <p:cNvPr id="8" name="Image 2" descr="preencoded.png"/>
          <p:cNvPicPr>
            <a:picLocks noChangeAspect="1"/>
          </p:cNvPicPr>
          <p:nvPr/>
        </p:nvPicPr>
        <p:blipFill>
          <a:blip r:embed="rId5"/>
          <a:stretch>
            <a:fillRect/>
          </a:stretch>
        </p:blipFill>
        <p:spPr>
          <a:xfrm>
            <a:off x="1938814" y="3318391"/>
            <a:ext cx="4275058" cy="1357193"/>
          </a:xfrm>
          <a:prstGeom prst="rect">
            <a:avLst/>
          </a:prstGeom>
        </p:spPr>
      </p:pic>
      <p:pic>
        <p:nvPicPr>
          <p:cNvPr id="9" name="Image 3" descr="preencoded.png"/>
          <p:cNvPicPr>
            <a:picLocks noChangeAspect="1"/>
          </p:cNvPicPr>
          <p:nvPr/>
        </p:nvPicPr>
        <p:blipFill>
          <a:blip r:embed="rId6"/>
          <a:stretch>
            <a:fillRect/>
          </a:stretch>
        </p:blipFill>
        <p:spPr>
          <a:xfrm>
            <a:off x="3907988" y="3786545"/>
            <a:ext cx="336590" cy="420767"/>
          </a:xfrm>
          <a:prstGeom prst="rect">
            <a:avLst/>
          </a:prstGeom>
        </p:spPr>
      </p:pic>
      <p:sp>
        <p:nvSpPr>
          <p:cNvPr id="10" name="Text 4"/>
          <p:cNvSpPr/>
          <p:nvPr/>
        </p:nvSpPr>
        <p:spPr>
          <a:xfrm>
            <a:off x="6453187" y="3557707"/>
            <a:ext cx="3435310" cy="351949"/>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Implement Priority Queue</a:t>
            </a:r>
            <a:endParaRPr lang="en-US" sz="2200" dirty="0"/>
          </a:p>
        </p:txBody>
      </p:sp>
      <p:sp>
        <p:nvSpPr>
          <p:cNvPr id="11" name="Text 5"/>
          <p:cNvSpPr/>
          <p:nvPr/>
        </p:nvSpPr>
        <p:spPr>
          <a:xfrm>
            <a:off x="6453187" y="4053245"/>
            <a:ext cx="3757970" cy="383024"/>
          </a:xfrm>
          <a:prstGeom prst="rect">
            <a:avLst/>
          </a:prstGeom>
          <a:noFill/>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Using Binary Max-Heap data structure</a:t>
            </a:r>
            <a:endParaRPr lang="en-US" sz="1850" dirty="0"/>
          </a:p>
        </p:txBody>
      </p:sp>
      <p:sp>
        <p:nvSpPr>
          <p:cNvPr id="12" name="Shape 6"/>
          <p:cNvSpPr/>
          <p:nvPr/>
        </p:nvSpPr>
        <p:spPr>
          <a:xfrm>
            <a:off x="6273641" y="4690229"/>
            <a:ext cx="7459266" cy="15240"/>
          </a:xfrm>
          <a:prstGeom prst="roundRect">
            <a:avLst>
              <a:gd name="adj" fmla="val 235611"/>
            </a:avLst>
          </a:prstGeom>
          <a:solidFill>
            <a:srgbClr val="5D606B"/>
          </a:solidFill>
        </p:spPr>
        <p:txBody>
          <a:bodyPr/>
          <a:lstStyle/>
          <a:p>
            <a:endParaRPr lang="en-IN"/>
          </a:p>
        </p:txBody>
      </p:sp>
      <p:pic>
        <p:nvPicPr>
          <p:cNvPr id="13" name="Image 4" descr="preencoded.png"/>
          <p:cNvPicPr>
            <a:picLocks noChangeAspect="1"/>
          </p:cNvPicPr>
          <p:nvPr/>
        </p:nvPicPr>
        <p:blipFill>
          <a:blip r:embed="rId7"/>
          <a:stretch>
            <a:fillRect/>
          </a:stretch>
        </p:blipFill>
        <p:spPr>
          <a:xfrm>
            <a:off x="870109" y="4735354"/>
            <a:ext cx="6412587" cy="1357193"/>
          </a:xfrm>
          <a:prstGeom prst="rect">
            <a:avLst/>
          </a:prstGeom>
        </p:spPr>
      </p:pic>
      <p:pic>
        <p:nvPicPr>
          <p:cNvPr id="14" name="Image 5" descr="preencoded.png"/>
          <p:cNvPicPr>
            <a:picLocks noChangeAspect="1"/>
          </p:cNvPicPr>
          <p:nvPr/>
        </p:nvPicPr>
        <p:blipFill>
          <a:blip r:embed="rId8"/>
          <a:stretch>
            <a:fillRect/>
          </a:stretch>
        </p:blipFill>
        <p:spPr>
          <a:xfrm>
            <a:off x="3908107" y="5203508"/>
            <a:ext cx="336590" cy="420767"/>
          </a:xfrm>
          <a:prstGeom prst="rect">
            <a:avLst/>
          </a:prstGeom>
        </p:spPr>
      </p:pic>
      <p:sp>
        <p:nvSpPr>
          <p:cNvPr id="15" name="Text 7"/>
          <p:cNvSpPr/>
          <p:nvPr/>
        </p:nvSpPr>
        <p:spPr>
          <a:xfrm>
            <a:off x="7522012" y="4974669"/>
            <a:ext cx="4318873" cy="351949"/>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Balance Experience &amp; Availability</a:t>
            </a:r>
            <a:endParaRPr lang="en-US" sz="2200" dirty="0"/>
          </a:p>
        </p:txBody>
      </p:sp>
      <p:sp>
        <p:nvSpPr>
          <p:cNvPr id="16" name="Text 8"/>
          <p:cNvSpPr/>
          <p:nvPr/>
        </p:nvSpPr>
        <p:spPr>
          <a:xfrm>
            <a:off x="7522012" y="5470208"/>
            <a:ext cx="4600456" cy="383024"/>
          </a:xfrm>
          <a:prstGeom prst="rect">
            <a:avLst/>
          </a:prstGeom>
          <a:noFill/>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60% weight on experience, 40% on availability</a:t>
            </a:r>
            <a:endParaRPr lang="en-US" sz="1850" dirty="0"/>
          </a:p>
        </p:txBody>
      </p:sp>
      <p:sp>
        <p:nvSpPr>
          <p:cNvPr id="17" name="Text 9"/>
          <p:cNvSpPr/>
          <p:nvPr/>
        </p:nvSpPr>
        <p:spPr>
          <a:xfrm>
            <a:off x="837724" y="6361748"/>
            <a:ext cx="12954952" cy="1149072"/>
          </a:xfrm>
          <a:prstGeom prst="rect">
            <a:avLst/>
          </a:prstGeom>
          <a:noFill/>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Our primary goal is to develop a system that can efficiently assign volunteers to events based on their qualifications. By implementing a priority queue using a binary max-heap, we can ensure that volunteers with the highest combined score of experience and availability are assigned first, optimizing event operations.</a:t>
            </a:r>
            <a:endParaRPr lang="en-US" sz="1850" dirty="0"/>
          </a:p>
        </p:txBody>
      </p:sp>
      <p:sp>
        <p:nvSpPr>
          <p:cNvPr id="18" name="Rectangles 17"/>
          <p:cNvSpPr/>
          <p:nvPr/>
        </p:nvSpPr>
        <p:spPr>
          <a:xfrm>
            <a:off x="12758420" y="7718425"/>
            <a:ext cx="1788795" cy="395605"/>
          </a:xfrm>
          <a:prstGeom prst="rect">
            <a:avLst/>
          </a:prstGeom>
          <a:solidFill>
            <a:srgbClr val="252833"/>
          </a:solidFill>
          <a:ln>
            <a:solidFill>
              <a:srgbClr val="25283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6179"/>
          </a:xfrm>
          <a:prstGeom prst="rect">
            <a:avLst/>
          </a:prstGeom>
        </p:spPr>
      </p:pic>
      <p:sp>
        <p:nvSpPr>
          <p:cNvPr id="3" name="Text 0"/>
          <p:cNvSpPr/>
          <p:nvPr/>
        </p:nvSpPr>
        <p:spPr>
          <a:xfrm>
            <a:off x="774502" y="3416498"/>
            <a:ext cx="6970157" cy="650796"/>
          </a:xfrm>
          <a:prstGeom prst="rect">
            <a:avLst/>
          </a:prstGeom>
          <a:noFill/>
        </p:spPr>
        <p:txBody>
          <a:bodyPr wrap="none" lIns="0" tIns="0" rIns="0" bIns="0" rtlCol="0" anchor="t"/>
          <a:lstStyle/>
          <a:p>
            <a:pPr marL="0" indent="0" algn="l">
              <a:lnSpc>
                <a:spcPts val="5100"/>
              </a:lnSpc>
              <a:buNone/>
            </a:pPr>
            <a:r>
              <a:rPr lang="en-US" sz="4100" dirty="0">
                <a:solidFill>
                  <a:srgbClr val="F98AC7"/>
                </a:solidFill>
                <a:latin typeface="Lora" pitchFamily="34" charset="0"/>
                <a:ea typeface="Lora" pitchFamily="34" charset="-122"/>
                <a:cs typeface="Lora" pitchFamily="34" charset="-120"/>
              </a:rPr>
              <a:t>Volunteer Class Architecture</a:t>
            </a:r>
            <a:endParaRPr lang="en-US" sz="4100" dirty="0"/>
          </a:p>
        </p:txBody>
      </p:sp>
      <p:sp>
        <p:nvSpPr>
          <p:cNvPr id="4" name="Shape 1"/>
          <p:cNvSpPr/>
          <p:nvPr/>
        </p:nvSpPr>
        <p:spPr>
          <a:xfrm>
            <a:off x="774502" y="4399240"/>
            <a:ext cx="4213027" cy="3179921"/>
          </a:xfrm>
          <a:prstGeom prst="roundRect">
            <a:avLst>
              <a:gd name="adj" fmla="val 1044"/>
            </a:avLst>
          </a:prstGeom>
          <a:solidFill>
            <a:srgbClr val="444752"/>
          </a:solidFill>
        </p:spPr>
        <p:txBody>
          <a:bodyPr/>
          <a:lstStyle/>
          <a:p>
            <a:endParaRPr lang="en-IN"/>
          </a:p>
        </p:txBody>
      </p:sp>
      <p:sp>
        <p:nvSpPr>
          <p:cNvPr id="5" name="Text 2"/>
          <p:cNvSpPr/>
          <p:nvPr/>
        </p:nvSpPr>
        <p:spPr>
          <a:xfrm>
            <a:off x="995720" y="4620458"/>
            <a:ext cx="2603421" cy="325398"/>
          </a:xfrm>
          <a:prstGeom prst="rect">
            <a:avLst/>
          </a:prstGeom>
          <a:noFill/>
        </p:spPr>
        <p:txBody>
          <a:bodyPr wrap="none" lIns="0" tIns="0" rIns="0" bIns="0" rtlCol="0" anchor="t"/>
          <a:lstStyle/>
          <a:p>
            <a:pPr marL="0" indent="0" algn="l">
              <a:lnSpc>
                <a:spcPts val="2550"/>
              </a:lnSpc>
              <a:buNone/>
            </a:pPr>
            <a:r>
              <a:rPr lang="en-US" sz="2050" dirty="0">
                <a:solidFill>
                  <a:srgbClr val="D6E5EF"/>
                </a:solidFill>
                <a:latin typeface="Lora" pitchFamily="34" charset="0"/>
                <a:ea typeface="Lora" pitchFamily="34" charset="-122"/>
                <a:cs typeface="Lora" pitchFamily="34" charset="-120"/>
              </a:rPr>
              <a:t>Attributes</a:t>
            </a:r>
            <a:endParaRPr lang="en-US" sz="2050" dirty="0"/>
          </a:p>
        </p:txBody>
      </p:sp>
      <p:sp>
        <p:nvSpPr>
          <p:cNvPr id="6" name="Text 3"/>
          <p:cNvSpPr/>
          <p:nvPr/>
        </p:nvSpPr>
        <p:spPr>
          <a:xfrm>
            <a:off x="995720" y="5078611"/>
            <a:ext cx="3770590" cy="354092"/>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name: Volunteer's name</a:t>
            </a:r>
            <a:endParaRPr lang="en-US" sz="1700" dirty="0"/>
          </a:p>
        </p:txBody>
      </p:sp>
      <p:sp>
        <p:nvSpPr>
          <p:cNvPr id="7" name="Text 4"/>
          <p:cNvSpPr/>
          <p:nvPr/>
        </p:nvSpPr>
        <p:spPr>
          <a:xfrm>
            <a:off x="995720" y="5510093"/>
            <a:ext cx="3770590" cy="708184"/>
          </a:xfrm>
          <a:prstGeom prst="rect">
            <a:avLst/>
          </a:prstGeom>
          <a:noFill/>
        </p:spPr>
        <p:txBody>
          <a:bodyPr wrap="square" lIns="0" tIns="0" rIns="0" bIns="0" rtlCol="0" anchor="t"/>
          <a:lstStyle/>
          <a:p>
            <a:pPr marL="342900" indent="-342900" algn="l">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experience_years: Years of volunteering</a:t>
            </a:r>
            <a:endParaRPr lang="en-US" sz="1700" dirty="0"/>
          </a:p>
        </p:txBody>
      </p:sp>
      <p:sp>
        <p:nvSpPr>
          <p:cNvPr id="8" name="Text 5"/>
          <p:cNvSpPr/>
          <p:nvPr/>
        </p:nvSpPr>
        <p:spPr>
          <a:xfrm>
            <a:off x="995720" y="6295668"/>
            <a:ext cx="3770590" cy="354092"/>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availability_score: Score from 1-10</a:t>
            </a:r>
            <a:endParaRPr lang="en-US" sz="1700" dirty="0"/>
          </a:p>
        </p:txBody>
      </p:sp>
      <p:sp>
        <p:nvSpPr>
          <p:cNvPr id="9" name="Text 6"/>
          <p:cNvSpPr/>
          <p:nvPr/>
        </p:nvSpPr>
        <p:spPr>
          <a:xfrm>
            <a:off x="995720" y="6727150"/>
            <a:ext cx="3770590" cy="354092"/>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priority: Calculated composite score</a:t>
            </a:r>
            <a:endParaRPr lang="en-US" sz="1700" dirty="0"/>
          </a:p>
        </p:txBody>
      </p:sp>
      <p:sp>
        <p:nvSpPr>
          <p:cNvPr id="10" name="Shape 7"/>
          <p:cNvSpPr/>
          <p:nvPr/>
        </p:nvSpPr>
        <p:spPr>
          <a:xfrm>
            <a:off x="5208746" y="4399240"/>
            <a:ext cx="4213027" cy="3179921"/>
          </a:xfrm>
          <a:prstGeom prst="roundRect">
            <a:avLst>
              <a:gd name="adj" fmla="val 1044"/>
            </a:avLst>
          </a:prstGeom>
          <a:solidFill>
            <a:srgbClr val="444752"/>
          </a:solidFill>
        </p:spPr>
        <p:txBody>
          <a:bodyPr/>
          <a:lstStyle/>
          <a:p>
            <a:endParaRPr lang="en-IN"/>
          </a:p>
        </p:txBody>
      </p:sp>
      <p:sp>
        <p:nvSpPr>
          <p:cNvPr id="11" name="Text 8"/>
          <p:cNvSpPr/>
          <p:nvPr/>
        </p:nvSpPr>
        <p:spPr>
          <a:xfrm>
            <a:off x="5429964" y="4620458"/>
            <a:ext cx="2603421" cy="325398"/>
          </a:xfrm>
          <a:prstGeom prst="rect">
            <a:avLst/>
          </a:prstGeom>
          <a:noFill/>
        </p:spPr>
        <p:txBody>
          <a:bodyPr wrap="none" lIns="0" tIns="0" rIns="0" bIns="0" rtlCol="0" anchor="t"/>
          <a:lstStyle/>
          <a:p>
            <a:pPr marL="0" indent="0" algn="l">
              <a:lnSpc>
                <a:spcPts val="2550"/>
              </a:lnSpc>
              <a:buNone/>
            </a:pPr>
            <a:r>
              <a:rPr lang="en-US" sz="2050" dirty="0">
                <a:solidFill>
                  <a:srgbClr val="D6E5EF"/>
                </a:solidFill>
                <a:latin typeface="Lora" pitchFamily="34" charset="0"/>
                <a:ea typeface="Lora" pitchFamily="34" charset="-122"/>
                <a:cs typeface="Lora" pitchFamily="34" charset="-120"/>
              </a:rPr>
              <a:t>Methods</a:t>
            </a:r>
            <a:endParaRPr lang="en-US" sz="2050" dirty="0"/>
          </a:p>
        </p:txBody>
      </p:sp>
      <p:sp>
        <p:nvSpPr>
          <p:cNvPr id="12" name="Text 9"/>
          <p:cNvSpPr/>
          <p:nvPr/>
        </p:nvSpPr>
        <p:spPr>
          <a:xfrm>
            <a:off x="5429964" y="5078611"/>
            <a:ext cx="3770590" cy="708184"/>
          </a:xfrm>
          <a:prstGeom prst="rect">
            <a:avLst/>
          </a:prstGeom>
          <a:noFill/>
        </p:spPr>
        <p:txBody>
          <a:bodyPr wrap="square" lIns="0" tIns="0" rIns="0" bIns="0" rtlCol="0" anchor="t"/>
          <a:lstStyle/>
          <a:p>
            <a:pPr marL="342900" indent="-342900" algn="l">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__init__: Initialize with name, experience, availability</a:t>
            </a:r>
            <a:endParaRPr lang="en-US" sz="1700" dirty="0"/>
          </a:p>
        </p:txBody>
      </p:sp>
      <p:sp>
        <p:nvSpPr>
          <p:cNvPr id="13" name="Text 10"/>
          <p:cNvSpPr/>
          <p:nvPr/>
        </p:nvSpPr>
        <p:spPr>
          <a:xfrm>
            <a:off x="5429964" y="5864185"/>
            <a:ext cx="3770590" cy="708184"/>
          </a:xfrm>
          <a:prstGeom prst="rect">
            <a:avLst/>
          </a:prstGeom>
          <a:noFill/>
        </p:spPr>
        <p:txBody>
          <a:bodyPr wrap="square" lIns="0" tIns="0" rIns="0" bIns="0" rtlCol="0" anchor="t"/>
          <a:lstStyle/>
          <a:p>
            <a:pPr marL="342900" indent="-342900" algn="l">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__lt__: Compare volunteers based on priority</a:t>
            </a:r>
            <a:endParaRPr lang="en-US" sz="1700" dirty="0"/>
          </a:p>
        </p:txBody>
      </p:sp>
      <p:sp>
        <p:nvSpPr>
          <p:cNvPr id="14" name="Text 11"/>
          <p:cNvSpPr/>
          <p:nvPr/>
        </p:nvSpPr>
        <p:spPr>
          <a:xfrm>
            <a:off x="5429964" y="6649760"/>
            <a:ext cx="3770590" cy="708184"/>
          </a:xfrm>
          <a:prstGeom prst="rect">
            <a:avLst/>
          </a:prstGeom>
          <a:noFill/>
        </p:spPr>
        <p:txBody>
          <a:bodyPr wrap="square" lIns="0" tIns="0" rIns="0" bIns="0" rtlCol="0" anchor="t"/>
          <a:lstStyle/>
          <a:p>
            <a:pPr marL="342900" indent="-342900" algn="l">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__str__: String representation for display</a:t>
            </a:r>
            <a:endParaRPr lang="en-US" sz="1700" dirty="0"/>
          </a:p>
        </p:txBody>
      </p:sp>
      <p:sp>
        <p:nvSpPr>
          <p:cNvPr id="15" name="Shape 12"/>
          <p:cNvSpPr/>
          <p:nvPr/>
        </p:nvSpPr>
        <p:spPr>
          <a:xfrm>
            <a:off x="9642991" y="4399240"/>
            <a:ext cx="4213027" cy="3179921"/>
          </a:xfrm>
          <a:prstGeom prst="roundRect">
            <a:avLst>
              <a:gd name="adj" fmla="val 1044"/>
            </a:avLst>
          </a:prstGeom>
          <a:solidFill>
            <a:srgbClr val="444752"/>
          </a:solidFill>
        </p:spPr>
        <p:txBody>
          <a:bodyPr/>
          <a:lstStyle/>
          <a:p>
            <a:endParaRPr lang="en-IN"/>
          </a:p>
        </p:txBody>
      </p:sp>
      <p:sp>
        <p:nvSpPr>
          <p:cNvPr id="16" name="Text 13"/>
          <p:cNvSpPr/>
          <p:nvPr/>
        </p:nvSpPr>
        <p:spPr>
          <a:xfrm>
            <a:off x="9864209" y="4620458"/>
            <a:ext cx="2603421" cy="325398"/>
          </a:xfrm>
          <a:prstGeom prst="rect">
            <a:avLst/>
          </a:prstGeom>
          <a:noFill/>
        </p:spPr>
        <p:txBody>
          <a:bodyPr wrap="none" lIns="0" tIns="0" rIns="0" bIns="0" rtlCol="0" anchor="t"/>
          <a:lstStyle/>
          <a:p>
            <a:pPr marL="0" indent="0" algn="l">
              <a:lnSpc>
                <a:spcPts val="2550"/>
              </a:lnSpc>
              <a:buNone/>
            </a:pPr>
            <a:r>
              <a:rPr lang="en-US" sz="2050" dirty="0">
                <a:solidFill>
                  <a:srgbClr val="D6E5EF"/>
                </a:solidFill>
                <a:latin typeface="Lora" pitchFamily="34" charset="0"/>
                <a:ea typeface="Lora" pitchFamily="34" charset="-122"/>
                <a:cs typeface="Lora" pitchFamily="34" charset="-120"/>
              </a:rPr>
              <a:t>Priority Calculation</a:t>
            </a:r>
            <a:endParaRPr lang="en-US" sz="2050" dirty="0"/>
          </a:p>
        </p:txBody>
      </p:sp>
      <p:sp>
        <p:nvSpPr>
          <p:cNvPr id="17" name="Text 14"/>
          <p:cNvSpPr/>
          <p:nvPr/>
        </p:nvSpPr>
        <p:spPr>
          <a:xfrm>
            <a:off x="9864209" y="5078611"/>
            <a:ext cx="3770590" cy="354092"/>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60% weight on experience years</a:t>
            </a:r>
            <a:endParaRPr lang="en-US" sz="1700" dirty="0"/>
          </a:p>
        </p:txBody>
      </p:sp>
      <p:sp>
        <p:nvSpPr>
          <p:cNvPr id="18" name="Text 15"/>
          <p:cNvSpPr/>
          <p:nvPr/>
        </p:nvSpPr>
        <p:spPr>
          <a:xfrm>
            <a:off x="9864209" y="5510093"/>
            <a:ext cx="3770590" cy="354092"/>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40% weight on availability score</a:t>
            </a:r>
            <a:endParaRPr lang="en-US" sz="1700" dirty="0"/>
          </a:p>
        </p:txBody>
      </p:sp>
      <p:sp>
        <p:nvSpPr>
          <p:cNvPr id="19" name="Text 16"/>
          <p:cNvSpPr/>
          <p:nvPr/>
        </p:nvSpPr>
        <p:spPr>
          <a:xfrm>
            <a:off x="9864209" y="5941576"/>
            <a:ext cx="3770590" cy="354092"/>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Higher priority = earlier assignment</a:t>
            </a:r>
            <a:endParaRPr lang="en-US" sz="1700" dirty="0"/>
          </a:p>
        </p:txBody>
      </p:sp>
      <p:sp>
        <p:nvSpPr>
          <p:cNvPr id="20" name="Rectangles 19"/>
          <p:cNvSpPr/>
          <p:nvPr/>
        </p:nvSpPr>
        <p:spPr>
          <a:xfrm>
            <a:off x="12758420" y="7718425"/>
            <a:ext cx="1788795" cy="395605"/>
          </a:xfrm>
          <a:prstGeom prst="rect">
            <a:avLst/>
          </a:prstGeom>
          <a:solidFill>
            <a:srgbClr val="252833"/>
          </a:solidFill>
          <a:ln>
            <a:solidFill>
              <a:srgbClr val="25283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658773"/>
            <a:ext cx="8207573" cy="704017"/>
          </a:xfrm>
          <a:prstGeom prst="rect">
            <a:avLst/>
          </a:prstGeom>
          <a:noFill/>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Priority Queue Implementation</a:t>
            </a:r>
            <a:endParaRPr lang="en-US" sz="4400" dirty="0"/>
          </a:p>
        </p:txBody>
      </p:sp>
      <p:sp>
        <p:nvSpPr>
          <p:cNvPr id="3" name="Shape 1"/>
          <p:cNvSpPr/>
          <p:nvPr/>
        </p:nvSpPr>
        <p:spPr>
          <a:xfrm>
            <a:off x="837724" y="1841540"/>
            <a:ext cx="2159079" cy="1357193"/>
          </a:xfrm>
          <a:prstGeom prst="roundRect">
            <a:avLst>
              <a:gd name="adj" fmla="val 2646"/>
            </a:avLst>
          </a:prstGeom>
          <a:solidFill>
            <a:srgbClr val="444752"/>
          </a:solidFill>
        </p:spPr>
        <p:txBody>
          <a:bodyPr/>
          <a:lstStyle/>
          <a:p>
            <a:endParaRPr lang="en-IN"/>
          </a:p>
        </p:txBody>
      </p:sp>
      <p:pic>
        <p:nvPicPr>
          <p:cNvPr id="4" name="Image 0" descr="preencoded.png"/>
          <p:cNvPicPr>
            <a:picLocks noChangeAspect="1"/>
          </p:cNvPicPr>
          <p:nvPr/>
        </p:nvPicPr>
        <p:blipFill>
          <a:blip r:embed="rId3"/>
          <a:stretch>
            <a:fillRect/>
          </a:stretch>
        </p:blipFill>
        <p:spPr>
          <a:xfrm>
            <a:off x="1748909" y="2309693"/>
            <a:ext cx="336590" cy="420767"/>
          </a:xfrm>
          <a:prstGeom prst="rect">
            <a:avLst/>
          </a:prstGeom>
        </p:spPr>
      </p:pic>
      <p:sp>
        <p:nvSpPr>
          <p:cNvPr id="5" name="Text 2"/>
          <p:cNvSpPr/>
          <p:nvPr/>
        </p:nvSpPr>
        <p:spPr>
          <a:xfrm>
            <a:off x="3236119" y="2080855"/>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Data Structure</a:t>
            </a:r>
            <a:endParaRPr lang="en-US" sz="2200" dirty="0"/>
          </a:p>
        </p:txBody>
      </p:sp>
      <p:sp>
        <p:nvSpPr>
          <p:cNvPr id="6" name="Text 3"/>
          <p:cNvSpPr/>
          <p:nvPr/>
        </p:nvSpPr>
        <p:spPr>
          <a:xfrm>
            <a:off x="3236119" y="2576393"/>
            <a:ext cx="4301728" cy="383024"/>
          </a:xfrm>
          <a:prstGeom prst="rect">
            <a:avLst/>
          </a:prstGeom>
          <a:noFill/>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List-based max-heap with 1-based indexing</a:t>
            </a:r>
            <a:endParaRPr lang="en-US" sz="1850" dirty="0"/>
          </a:p>
        </p:txBody>
      </p:sp>
      <p:sp>
        <p:nvSpPr>
          <p:cNvPr id="7" name="Shape 4"/>
          <p:cNvSpPr/>
          <p:nvPr/>
        </p:nvSpPr>
        <p:spPr>
          <a:xfrm>
            <a:off x="3116461" y="3183493"/>
            <a:ext cx="10556558" cy="15240"/>
          </a:xfrm>
          <a:prstGeom prst="roundRect">
            <a:avLst>
              <a:gd name="adj" fmla="val 235611"/>
            </a:avLst>
          </a:prstGeom>
          <a:solidFill>
            <a:srgbClr val="5D606B"/>
          </a:solidFill>
        </p:spPr>
        <p:txBody>
          <a:bodyPr/>
          <a:lstStyle/>
          <a:p>
            <a:endParaRPr lang="en-IN"/>
          </a:p>
        </p:txBody>
      </p:sp>
      <p:sp>
        <p:nvSpPr>
          <p:cNvPr id="8" name="Shape 5"/>
          <p:cNvSpPr/>
          <p:nvPr/>
        </p:nvSpPr>
        <p:spPr>
          <a:xfrm>
            <a:off x="837724" y="3318391"/>
            <a:ext cx="4318278" cy="1357193"/>
          </a:xfrm>
          <a:prstGeom prst="roundRect">
            <a:avLst>
              <a:gd name="adj" fmla="val 2646"/>
            </a:avLst>
          </a:prstGeom>
          <a:solidFill>
            <a:srgbClr val="444752"/>
          </a:solidFill>
        </p:spPr>
        <p:txBody>
          <a:bodyPr/>
          <a:lstStyle/>
          <a:p>
            <a:endParaRPr lang="en-IN"/>
          </a:p>
        </p:txBody>
      </p:sp>
      <p:pic>
        <p:nvPicPr>
          <p:cNvPr id="9" name="Image 1" descr="preencoded.png"/>
          <p:cNvPicPr>
            <a:picLocks noChangeAspect="1"/>
          </p:cNvPicPr>
          <p:nvPr/>
        </p:nvPicPr>
        <p:blipFill>
          <a:blip r:embed="rId4"/>
          <a:stretch>
            <a:fillRect/>
          </a:stretch>
        </p:blipFill>
        <p:spPr>
          <a:xfrm>
            <a:off x="2828568" y="3786545"/>
            <a:ext cx="336590" cy="420767"/>
          </a:xfrm>
          <a:prstGeom prst="rect">
            <a:avLst/>
          </a:prstGeom>
        </p:spPr>
      </p:pic>
      <p:sp>
        <p:nvSpPr>
          <p:cNvPr id="10" name="Text 6"/>
          <p:cNvSpPr/>
          <p:nvPr/>
        </p:nvSpPr>
        <p:spPr>
          <a:xfrm>
            <a:off x="5395317" y="3557707"/>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Core Operations</a:t>
            </a:r>
            <a:endParaRPr lang="en-US" sz="2200" dirty="0"/>
          </a:p>
        </p:txBody>
      </p:sp>
      <p:sp>
        <p:nvSpPr>
          <p:cNvPr id="11" name="Text 7"/>
          <p:cNvSpPr/>
          <p:nvPr/>
        </p:nvSpPr>
        <p:spPr>
          <a:xfrm>
            <a:off x="5395317" y="4053245"/>
            <a:ext cx="4954072" cy="383024"/>
          </a:xfrm>
          <a:prstGeom prst="rect">
            <a:avLst/>
          </a:prstGeom>
          <a:noFill/>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Enqueue, dequeue, peek with O(log n) complexity</a:t>
            </a:r>
            <a:endParaRPr lang="en-US" sz="1850" dirty="0"/>
          </a:p>
        </p:txBody>
      </p:sp>
      <p:sp>
        <p:nvSpPr>
          <p:cNvPr id="12" name="Shape 8"/>
          <p:cNvSpPr/>
          <p:nvPr/>
        </p:nvSpPr>
        <p:spPr>
          <a:xfrm>
            <a:off x="5275659" y="4660344"/>
            <a:ext cx="8397359" cy="15240"/>
          </a:xfrm>
          <a:prstGeom prst="roundRect">
            <a:avLst>
              <a:gd name="adj" fmla="val 235611"/>
            </a:avLst>
          </a:prstGeom>
          <a:solidFill>
            <a:srgbClr val="5D606B"/>
          </a:solidFill>
        </p:spPr>
        <p:txBody>
          <a:bodyPr/>
          <a:lstStyle/>
          <a:p>
            <a:endParaRPr lang="en-IN"/>
          </a:p>
        </p:txBody>
      </p:sp>
      <p:sp>
        <p:nvSpPr>
          <p:cNvPr id="13" name="Shape 9"/>
          <p:cNvSpPr/>
          <p:nvPr/>
        </p:nvSpPr>
        <p:spPr>
          <a:xfrm>
            <a:off x="837724" y="4795242"/>
            <a:ext cx="6477476" cy="1357193"/>
          </a:xfrm>
          <a:prstGeom prst="roundRect">
            <a:avLst>
              <a:gd name="adj" fmla="val 2646"/>
            </a:avLst>
          </a:prstGeom>
          <a:solidFill>
            <a:srgbClr val="444752"/>
          </a:solidFill>
        </p:spPr>
        <p:txBody>
          <a:bodyPr/>
          <a:lstStyle/>
          <a:p>
            <a:endParaRPr lang="en-IN"/>
          </a:p>
        </p:txBody>
      </p:sp>
      <p:pic>
        <p:nvPicPr>
          <p:cNvPr id="14" name="Image 2" descr="preencoded.png"/>
          <p:cNvPicPr>
            <a:picLocks noChangeAspect="1"/>
          </p:cNvPicPr>
          <p:nvPr/>
        </p:nvPicPr>
        <p:blipFill>
          <a:blip r:embed="rId5"/>
          <a:stretch>
            <a:fillRect/>
          </a:stretch>
        </p:blipFill>
        <p:spPr>
          <a:xfrm>
            <a:off x="3908107" y="5263396"/>
            <a:ext cx="336590" cy="420767"/>
          </a:xfrm>
          <a:prstGeom prst="rect">
            <a:avLst/>
          </a:prstGeom>
        </p:spPr>
      </p:pic>
      <p:sp>
        <p:nvSpPr>
          <p:cNvPr id="15" name="Text 10"/>
          <p:cNvSpPr/>
          <p:nvPr/>
        </p:nvSpPr>
        <p:spPr>
          <a:xfrm>
            <a:off x="7554516" y="5034558"/>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Helper Methods</a:t>
            </a:r>
            <a:endParaRPr lang="en-US" sz="2200" dirty="0"/>
          </a:p>
        </p:txBody>
      </p:sp>
      <p:sp>
        <p:nvSpPr>
          <p:cNvPr id="16" name="Text 11"/>
          <p:cNvSpPr/>
          <p:nvPr/>
        </p:nvSpPr>
        <p:spPr>
          <a:xfrm>
            <a:off x="7554516" y="5530096"/>
            <a:ext cx="4133969" cy="383024"/>
          </a:xfrm>
          <a:prstGeom prst="rect">
            <a:avLst/>
          </a:prstGeom>
          <a:noFill/>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Parent, child indexing, heapify operations</a:t>
            </a:r>
            <a:endParaRPr lang="en-US" sz="1850" dirty="0"/>
          </a:p>
        </p:txBody>
      </p:sp>
      <p:sp>
        <p:nvSpPr>
          <p:cNvPr id="17" name="Text 12"/>
          <p:cNvSpPr/>
          <p:nvPr/>
        </p:nvSpPr>
        <p:spPr>
          <a:xfrm>
            <a:off x="837724" y="6421636"/>
            <a:ext cx="12954952" cy="1149072"/>
          </a:xfrm>
          <a:prstGeom prst="rect">
            <a:avLst/>
          </a:prstGeom>
          <a:noFill/>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Our priority queue implementation uses a binary max-heap to ensure that volunteers with the highest priority are always at the top of the queue. The implementation includes essential operations like enqueue and dequeue with logarithmic time complexity, making it efficient even for large numbers of volunteers.</a:t>
            </a:r>
            <a:endParaRPr lang="en-US" sz="1850" dirty="0"/>
          </a:p>
        </p:txBody>
      </p:sp>
      <p:sp>
        <p:nvSpPr>
          <p:cNvPr id="18" name="Rectangles 17"/>
          <p:cNvSpPr/>
          <p:nvPr/>
        </p:nvSpPr>
        <p:spPr>
          <a:xfrm>
            <a:off x="12758420" y="7718425"/>
            <a:ext cx="1788795" cy="395605"/>
          </a:xfrm>
          <a:prstGeom prst="rect">
            <a:avLst/>
          </a:prstGeom>
          <a:solidFill>
            <a:srgbClr val="252833"/>
          </a:solidFill>
          <a:ln>
            <a:solidFill>
              <a:srgbClr val="25283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2833" y="600313"/>
            <a:ext cx="5128260" cy="640913"/>
          </a:xfrm>
          <a:prstGeom prst="rect">
            <a:avLst/>
          </a:prstGeom>
          <a:noFill/>
        </p:spPr>
        <p:txBody>
          <a:bodyPr wrap="none" lIns="0" tIns="0" rIns="0" bIns="0" rtlCol="0" anchor="t"/>
          <a:lstStyle/>
          <a:p>
            <a:pPr marL="0" indent="0" algn="l">
              <a:lnSpc>
                <a:spcPts val="5000"/>
              </a:lnSpc>
              <a:buNone/>
            </a:pPr>
            <a:r>
              <a:rPr lang="en-US" sz="4000" dirty="0">
                <a:solidFill>
                  <a:srgbClr val="F98AC7"/>
                </a:solidFill>
                <a:latin typeface="Lora" pitchFamily="34" charset="0"/>
                <a:ea typeface="Lora" pitchFamily="34" charset="-122"/>
                <a:cs typeface="Lora" pitchFamily="34" charset="-120"/>
              </a:rPr>
              <a:t>Heap Operations</a:t>
            </a:r>
            <a:endParaRPr lang="en-US" sz="4000" dirty="0"/>
          </a:p>
        </p:txBody>
      </p:sp>
      <p:pic>
        <p:nvPicPr>
          <p:cNvPr id="4" name="Image 1" descr="preencoded.png"/>
          <p:cNvPicPr>
            <a:picLocks noChangeAspect="1"/>
          </p:cNvPicPr>
          <p:nvPr/>
        </p:nvPicPr>
        <p:blipFill>
          <a:blip r:embed="rId4"/>
          <a:stretch>
            <a:fillRect/>
          </a:stretch>
        </p:blipFill>
        <p:spPr>
          <a:xfrm>
            <a:off x="762833" y="1568053"/>
            <a:ext cx="1089660" cy="1584484"/>
          </a:xfrm>
          <a:prstGeom prst="rect">
            <a:avLst/>
          </a:prstGeom>
        </p:spPr>
      </p:pic>
      <p:sp>
        <p:nvSpPr>
          <p:cNvPr id="5" name="Text 1"/>
          <p:cNvSpPr/>
          <p:nvPr/>
        </p:nvSpPr>
        <p:spPr>
          <a:xfrm>
            <a:off x="2179320" y="1785938"/>
            <a:ext cx="2564130" cy="320516"/>
          </a:xfrm>
          <a:prstGeom prst="rect">
            <a:avLst/>
          </a:prstGeom>
          <a:noFill/>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Enqueue (Insert)</a:t>
            </a:r>
            <a:endParaRPr lang="en-US" sz="2000" dirty="0"/>
          </a:p>
        </p:txBody>
      </p:sp>
      <p:sp>
        <p:nvSpPr>
          <p:cNvPr id="6" name="Text 2"/>
          <p:cNvSpPr/>
          <p:nvPr/>
        </p:nvSpPr>
        <p:spPr>
          <a:xfrm>
            <a:off x="2179320" y="2237184"/>
            <a:ext cx="6201847" cy="697468"/>
          </a:xfrm>
          <a:prstGeom prst="rect">
            <a:avLst/>
          </a:prstGeom>
          <a:noFill/>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Add volunteer to end of heap, then heapify up to maintain max-heap property</a:t>
            </a:r>
            <a:endParaRPr lang="en-US" sz="1700" dirty="0"/>
          </a:p>
        </p:txBody>
      </p:sp>
      <p:pic>
        <p:nvPicPr>
          <p:cNvPr id="7" name="Image 2" descr="preencoded.png"/>
          <p:cNvPicPr>
            <a:picLocks noChangeAspect="1"/>
          </p:cNvPicPr>
          <p:nvPr/>
        </p:nvPicPr>
        <p:blipFill>
          <a:blip r:embed="rId5"/>
          <a:stretch>
            <a:fillRect/>
          </a:stretch>
        </p:blipFill>
        <p:spPr>
          <a:xfrm>
            <a:off x="762833" y="3152537"/>
            <a:ext cx="1089660" cy="1584484"/>
          </a:xfrm>
          <a:prstGeom prst="rect">
            <a:avLst/>
          </a:prstGeom>
        </p:spPr>
      </p:pic>
      <p:sp>
        <p:nvSpPr>
          <p:cNvPr id="8" name="Text 3"/>
          <p:cNvSpPr/>
          <p:nvPr/>
        </p:nvSpPr>
        <p:spPr>
          <a:xfrm>
            <a:off x="2179320" y="3370421"/>
            <a:ext cx="2725222" cy="320516"/>
          </a:xfrm>
          <a:prstGeom prst="rect">
            <a:avLst/>
          </a:prstGeom>
          <a:noFill/>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Dequeue (Extract Max)</a:t>
            </a:r>
            <a:endParaRPr lang="en-US" sz="2000" dirty="0"/>
          </a:p>
        </p:txBody>
      </p:sp>
      <p:sp>
        <p:nvSpPr>
          <p:cNvPr id="9" name="Text 4"/>
          <p:cNvSpPr/>
          <p:nvPr/>
        </p:nvSpPr>
        <p:spPr>
          <a:xfrm>
            <a:off x="2179320" y="3821668"/>
            <a:ext cx="6201847" cy="697468"/>
          </a:xfrm>
          <a:prstGeom prst="rect">
            <a:avLst/>
          </a:prstGeom>
          <a:noFill/>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Remove highest priority volunteer, replace with last element, then heapify down</a:t>
            </a:r>
            <a:endParaRPr lang="en-US" sz="1700" dirty="0"/>
          </a:p>
        </p:txBody>
      </p:sp>
      <p:pic>
        <p:nvPicPr>
          <p:cNvPr id="10" name="Image 3" descr="preencoded.png"/>
          <p:cNvPicPr>
            <a:picLocks noChangeAspect="1"/>
          </p:cNvPicPr>
          <p:nvPr/>
        </p:nvPicPr>
        <p:blipFill>
          <a:blip r:embed="rId6"/>
          <a:stretch>
            <a:fillRect/>
          </a:stretch>
        </p:blipFill>
        <p:spPr>
          <a:xfrm>
            <a:off x="762833" y="4737021"/>
            <a:ext cx="1089660" cy="1584484"/>
          </a:xfrm>
          <a:prstGeom prst="rect">
            <a:avLst/>
          </a:prstGeom>
        </p:spPr>
      </p:pic>
      <p:sp>
        <p:nvSpPr>
          <p:cNvPr id="11" name="Text 5"/>
          <p:cNvSpPr/>
          <p:nvPr/>
        </p:nvSpPr>
        <p:spPr>
          <a:xfrm>
            <a:off x="2179320" y="4954905"/>
            <a:ext cx="2564130" cy="320516"/>
          </a:xfrm>
          <a:prstGeom prst="rect">
            <a:avLst/>
          </a:prstGeom>
          <a:noFill/>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Peek</a:t>
            </a:r>
            <a:endParaRPr lang="en-US" sz="2000" dirty="0"/>
          </a:p>
        </p:txBody>
      </p:sp>
      <p:sp>
        <p:nvSpPr>
          <p:cNvPr id="12" name="Text 6"/>
          <p:cNvSpPr/>
          <p:nvPr/>
        </p:nvSpPr>
        <p:spPr>
          <a:xfrm>
            <a:off x="2179320" y="5406152"/>
            <a:ext cx="6201847" cy="697468"/>
          </a:xfrm>
          <a:prstGeom prst="rect">
            <a:avLst/>
          </a:prstGeom>
          <a:noFill/>
        </p:spPr>
        <p:txBody>
          <a:bodyPr wrap="squar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View highest priority volunteer without removal (constant time operation)</a:t>
            </a:r>
            <a:endParaRPr lang="en-US" sz="1700" dirty="0"/>
          </a:p>
        </p:txBody>
      </p:sp>
      <p:pic>
        <p:nvPicPr>
          <p:cNvPr id="13" name="Image 4" descr="preencoded.png"/>
          <p:cNvPicPr>
            <a:picLocks noChangeAspect="1"/>
          </p:cNvPicPr>
          <p:nvPr/>
        </p:nvPicPr>
        <p:blipFill>
          <a:blip r:embed="rId7"/>
          <a:stretch>
            <a:fillRect/>
          </a:stretch>
        </p:blipFill>
        <p:spPr>
          <a:xfrm>
            <a:off x="762833" y="6321504"/>
            <a:ext cx="1089660" cy="1307663"/>
          </a:xfrm>
          <a:prstGeom prst="rect">
            <a:avLst/>
          </a:prstGeom>
        </p:spPr>
      </p:pic>
      <p:sp>
        <p:nvSpPr>
          <p:cNvPr id="14" name="Text 7"/>
          <p:cNvSpPr/>
          <p:nvPr/>
        </p:nvSpPr>
        <p:spPr>
          <a:xfrm>
            <a:off x="2179320" y="6539389"/>
            <a:ext cx="2564130" cy="320516"/>
          </a:xfrm>
          <a:prstGeom prst="rect">
            <a:avLst/>
          </a:prstGeom>
          <a:noFill/>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Heapify</a:t>
            </a:r>
            <a:endParaRPr lang="en-US" sz="2000" dirty="0"/>
          </a:p>
        </p:txBody>
      </p:sp>
      <p:sp>
        <p:nvSpPr>
          <p:cNvPr id="15" name="Text 8"/>
          <p:cNvSpPr/>
          <p:nvPr/>
        </p:nvSpPr>
        <p:spPr>
          <a:xfrm>
            <a:off x="2179320" y="6990636"/>
            <a:ext cx="6201847" cy="348734"/>
          </a:xfrm>
          <a:prstGeom prst="rect">
            <a:avLst/>
          </a:prstGeom>
          <a:noFill/>
        </p:spPr>
        <p:txBody>
          <a:bodyPr wrap="none" lIns="0" tIns="0" rIns="0" bIns="0" rtlCol="0" anchor="t"/>
          <a:lstStyle/>
          <a:p>
            <a:pPr marL="0" indent="0" algn="l">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Restore heap property after insertion or removal operations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15528"/>
          </a:xfrm>
          <a:prstGeom prst="rect">
            <a:avLst/>
          </a:prstGeom>
        </p:spPr>
      </p:pic>
      <p:sp>
        <p:nvSpPr>
          <p:cNvPr id="3" name="Text 0"/>
          <p:cNvSpPr/>
          <p:nvPr/>
        </p:nvSpPr>
        <p:spPr>
          <a:xfrm>
            <a:off x="648295" y="2824877"/>
            <a:ext cx="4948238" cy="544830"/>
          </a:xfrm>
          <a:prstGeom prst="rect">
            <a:avLst/>
          </a:prstGeom>
          <a:noFill/>
        </p:spPr>
        <p:txBody>
          <a:bodyPr wrap="none" lIns="0" tIns="0" rIns="0" bIns="0" rtlCol="0" anchor="t"/>
          <a:lstStyle/>
          <a:p>
            <a:pPr marL="0" indent="0" algn="l">
              <a:lnSpc>
                <a:spcPts val="4250"/>
              </a:lnSpc>
              <a:buNone/>
            </a:pPr>
            <a:r>
              <a:rPr lang="en-US" sz="3400" dirty="0">
                <a:solidFill>
                  <a:srgbClr val="F98AC7"/>
                </a:solidFill>
                <a:latin typeface="Lora" pitchFamily="34" charset="0"/>
                <a:ea typeface="Lora" pitchFamily="34" charset="-122"/>
                <a:cs typeface="Lora" pitchFamily="34" charset="-120"/>
              </a:rPr>
              <a:t>User Input Functionality</a:t>
            </a:r>
            <a:endParaRPr lang="en-US" sz="3400" dirty="0"/>
          </a:p>
        </p:txBody>
      </p:sp>
      <p:sp>
        <p:nvSpPr>
          <p:cNvPr id="4" name="Shape 1"/>
          <p:cNvSpPr/>
          <p:nvPr/>
        </p:nvSpPr>
        <p:spPr>
          <a:xfrm>
            <a:off x="7303770" y="3647480"/>
            <a:ext cx="22860" cy="4075152"/>
          </a:xfrm>
          <a:prstGeom prst="roundRect">
            <a:avLst>
              <a:gd name="adj" fmla="val 121553"/>
            </a:avLst>
          </a:prstGeom>
          <a:solidFill>
            <a:srgbClr val="5D606B"/>
          </a:solidFill>
        </p:spPr>
        <p:txBody>
          <a:bodyPr/>
          <a:lstStyle/>
          <a:p>
            <a:endParaRPr lang="en-IN"/>
          </a:p>
        </p:txBody>
      </p:sp>
      <p:sp>
        <p:nvSpPr>
          <p:cNvPr id="5" name="Shape 2"/>
          <p:cNvSpPr/>
          <p:nvPr/>
        </p:nvSpPr>
        <p:spPr>
          <a:xfrm>
            <a:off x="6574036" y="4052768"/>
            <a:ext cx="555665" cy="22860"/>
          </a:xfrm>
          <a:prstGeom prst="roundRect">
            <a:avLst>
              <a:gd name="adj" fmla="val 121553"/>
            </a:avLst>
          </a:prstGeom>
          <a:solidFill>
            <a:srgbClr val="5D606B"/>
          </a:solidFill>
        </p:spPr>
        <p:txBody>
          <a:bodyPr/>
          <a:lstStyle/>
          <a:p>
            <a:endParaRPr lang="en-IN"/>
          </a:p>
        </p:txBody>
      </p:sp>
      <p:sp>
        <p:nvSpPr>
          <p:cNvPr id="6" name="Shape 3"/>
          <p:cNvSpPr/>
          <p:nvPr/>
        </p:nvSpPr>
        <p:spPr>
          <a:xfrm>
            <a:off x="7106841" y="3855839"/>
            <a:ext cx="416719" cy="416719"/>
          </a:xfrm>
          <a:prstGeom prst="roundRect">
            <a:avLst>
              <a:gd name="adj" fmla="val 6668"/>
            </a:avLst>
          </a:prstGeom>
          <a:solidFill>
            <a:srgbClr val="444752"/>
          </a:solidFill>
        </p:spPr>
        <p:txBody>
          <a:bodyPr/>
          <a:lstStyle/>
          <a:p>
            <a:endParaRPr lang="en-IN"/>
          </a:p>
        </p:txBody>
      </p:sp>
      <p:pic>
        <p:nvPicPr>
          <p:cNvPr id="7" name="Image 1" descr="preencoded.png"/>
          <p:cNvPicPr>
            <a:picLocks noChangeAspect="1"/>
          </p:cNvPicPr>
          <p:nvPr/>
        </p:nvPicPr>
        <p:blipFill>
          <a:blip r:embed="rId4"/>
          <a:stretch>
            <a:fillRect/>
          </a:stretch>
        </p:blipFill>
        <p:spPr>
          <a:xfrm>
            <a:off x="7184469" y="3900785"/>
            <a:ext cx="261461" cy="326827"/>
          </a:xfrm>
          <a:prstGeom prst="rect">
            <a:avLst/>
          </a:prstGeom>
        </p:spPr>
      </p:pic>
      <p:sp>
        <p:nvSpPr>
          <p:cNvPr id="8" name="Text 4"/>
          <p:cNvSpPr/>
          <p:nvPr/>
        </p:nvSpPr>
        <p:spPr>
          <a:xfrm>
            <a:off x="4209693" y="3832622"/>
            <a:ext cx="2179320" cy="272296"/>
          </a:xfrm>
          <a:prstGeom prst="rect">
            <a:avLst/>
          </a:prstGeom>
          <a:noFill/>
        </p:spPr>
        <p:txBody>
          <a:bodyPr wrap="none" lIns="0" tIns="0" rIns="0" bIns="0" rtlCol="0" anchor="t"/>
          <a:lstStyle/>
          <a:p>
            <a:pPr marL="0" indent="0" algn="r">
              <a:lnSpc>
                <a:spcPts val="2100"/>
              </a:lnSpc>
              <a:buNone/>
            </a:pPr>
            <a:r>
              <a:rPr lang="en-US" sz="1700" dirty="0">
                <a:solidFill>
                  <a:srgbClr val="D6E5EF"/>
                </a:solidFill>
                <a:latin typeface="Lora" pitchFamily="34" charset="0"/>
                <a:ea typeface="Lora" pitchFamily="34" charset="-122"/>
                <a:cs typeface="Lora" pitchFamily="34" charset="-120"/>
              </a:rPr>
              <a:t>Volunteer Name</a:t>
            </a:r>
            <a:endParaRPr lang="en-US" sz="1700" dirty="0"/>
          </a:p>
        </p:txBody>
      </p:sp>
      <p:sp>
        <p:nvSpPr>
          <p:cNvPr id="9" name="Text 5"/>
          <p:cNvSpPr/>
          <p:nvPr/>
        </p:nvSpPr>
        <p:spPr>
          <a:xfrm>
            <a:off x="648295" y="4216003"/>
            <a:ext cx="5740718" cy="296347"/>
          </a:xfrm>
          <a:prstGeom prst="rect">
            <a:avLst/>
          </a:prstGeom>
          <a:noFill/>
        </p:spPr>
        <p:txBody>
          <a:bodyPr wrap="none" lIns="0" tIns="0" rIns="0" bIns="0" rtlCol="0" anchor="t"/>
          <a:lstStyle/>
          <a:p>
            <a:pPr marL="0" indent="0" algn="r">
              <a:lnSpc>
                <a:spcPts val="2300"/>
              </a:lnSpc>
              <a:buNone/>
            </a:pPr>
            <a:r>
              <a:rPr lang="en-US" sz="1450" dirty="0">
                <a:solidFill>
                  <a:srgbClr val="D6E5EF"/>
                </a:solidFill>
                <a:latin typeface="Source Sans Pro" pitchFamily="34" charset="0"/>
                <a:ea typeface="Source Sans Pro" pitchFamily="34" charset="-122"/>
                <a:cs typeface="Source Sans Pro" pitchFamily="34" charset="-120"/>
              </a:rPr>
              <a:t>Enter volunteer's name (empty name to stop input)</a:t>
            </a:r>
            <a:endParaRPr lang="en-US" sz="1450" dirty="0"/>
          </a:p>
        </p:txBody>
      </p:sp>
      <p:sp>
        <p:nvSpPr>
          <p:cNvPr id="10" name="Shape 6"/>
          <p:cNvSpPr/>
          <p:nvPr/>
        </p:nvSpPr>
        <p:spPr>
          <a:xfrm>
            <a:off x="7500699" y="4978837"/>
            <a:ext cx="555665" cy="22860"/>
          </a:xfrm>
          <a:prstGeom prst="roundRect">
            <a:avLst>
              <a:gd name="adj" fmla="val 121553"/>
            </a:avLst>
          </a:prstGeom>
          <a:solidFill>
            <a:srgbClr val="5D606B"/>
          </a:solidFill>
        </p:spPr>
        <p:txBody>
          <a:bodyPr/>
          <a:lstStyle/>
          <a:p>
            <a:endParaRPr lang="en-IN"/>
          </a:p>
        </p:txBody>
      </p:sp>
      <p:sp>
        <p:nvSpPr>
          <p:cNvPr id="11" name="Shape 7"/>
          <p:cNvSpPr/>
          <p:nvPr/>
        </p:nvSpPr>
        <p:spPr>
          <a:xfrm>
            <a:off x="7106841" y="4781907"/>
            <a:ext cx="416719" cy="416719"/>
          </a:xfrm>
          <a:prstGeom prst="roundRect">
            <a:avLst>
              <a:gd name="adj" fmla="val 6668"/>
            </a:avLst>
          </a:prstGeom>
          <a:solidFill>
            <a:srgbClr val="444752"/>
          </a:solidFill>
        </p:spPr>
        <p:txBody>
          <a:bodyPr/>
          <a:lstStyle/>
          <a:p>
            <a:endParaRPr lang="en-IN"/>
          </a:p>
        </p:txBody>
      </p:sp>
      <p:pic>
        <p:nvPicPr>
          <p:cNvPr id="12" name="Image 2" descr="preencoded.png"/>
          <p:cNvPicPr>
            <a:picLocks noChangeAspect="1"/>
          </p:cNvPicPr>
          <p:nvPr/>
        </p:nvPicPr>
        <p:blipFill>
          <a:blip r:embed="rId5"/>
          <a:stretch>
            <a:fillRect/>
          </a:stretch>
        </p:blipFill>
        <p:spPr>
          <a:xfrm>
            <a:off x="7184469" y="4826853"/>
            <a:ext cx="261461" cy="326827"/>
          </a:xfrm>
          <a:prstGeom prst="rect">
            <a:avLst/>
          </a:prstGeom>
        </p:spPr>
      </p:pic>
      <p:sp>
        <p:nvSpPr>
          <p:cNvPr id="13" name="Text 8"/>
          <p:cNvSpPr/>
          <p:nvPr/>
        </p:nvSpPr>
        <p:spPr>
          <a:xfrm>
            <a:off x="8241387" y="4758690"/>
            <a:ext cx="2179320" cy="272296"/>
          </a:xfrm>
          <a:prstGeom prst="rect">
            <a:avLst/>
          </a:prstGeom>
          <a:noFill/>
        </p:spPr>
        <p:txBody>
          <a:bodyPr wrap="none" lIns="0" tIns="0" rIns="0" bIns="0" rtlCol="0" anchor="t"/>
          <a:lstStyle/>
          <a:p>
            <a:pPr marL="0" indent="0" algn="l">
              <a:lnSpc>
                <a:spcPts val="2100"/>
              </a:lnSpc>
              <a:buNone/>
            </a:pPr>
            <a:r>
              <a:rPr lang="en-US" sz="1700" dirty="0">
                <a:solidFill>
                  <a:srgbClr val="D6E5EF"/>
                </a:solidFill>
                <a:latin typeface="Lora" pitchFamily="34" charset="0"/>
                <a:ea typeface="Lora" pitchFamily="34" charset="-122"/>
                <a:cs typeface="Lora" pitchFamily="34" charset="-120"/>
              </a:rPr>
              <a:t>Experience Years</a:t>
            </a:r>
            <a:endParaRPr lang="en-US" sz="1700" dirty="0"/>
          </a:p>
        </p:txBody>
      </p:sp>
      <p:sp>
        <p:nvSpPr>
          <p:cNvPr id="14" name="Text 9"/>
          <p:cNvSpPr/>
          <p:nvPr/>
        </p:nvSpPr>
        <p:spPr>
          <a:xfrm>
            <a:off x="8241387" y="5142071"/>
            <a:ext cx="5740718" cy="296347"/>
          </a:xfrm>
          <a:prstGeom prst="rect">
            <a:avLst/>
          </a:prstGeom>
          <a:noFill/>
        </p:spPr>
        <p:txBody>
          <a:bodyPr wrap="none" lIns="0" tIns="0" rIns="0" bIns="0" rtlCol="0" anchor="t"/>
          <a:lstStyle/>
          <a:p>
            <a:pPr marL="0" indent="0" algn="l">
              <a:lnSpc>
                <a:spcPts val="2300"/>
              </a:lnSpc>
              <a:buNone/>
            </a:pPr>
            <a:r>
              <a:rPr lang="en-US" sz="1450" dirty="0">
                <a:solidFill>
                  <a:srgbClr val="D6E5EF"/>
                </a:solidFill>
                <a:latin typeface="Source Sans Pro" pitchFamily="34" charset="0"/>
                <a:ea typeface="Source Sans Pro" pitchFamily="34" charset="-122"/>
                <a:cs typeface="Source Sans Pro" pitchFamily="34" charset="-120"/>
              </a:rPr>
              <a:t>Enter non-negative number with validation</a:t>
            </a:r>
            <a:endParaRPr lang="en-US" sz="1450" dirty="0"/>
          </a:p>
        </p:txBody>
      </p:sp>
      <p:sp>
        <p:nvSpPr>
          <p:cNvPr id="15" name="Shape 10"/>
          <p:cNvSpPr/>
          <p:nvPr/>
        </p:nvSpPr>
        <p:spPr>
          <a:xfrm>
            <a:off x="6574036" y="5812393"/>
            <a:ext cx="555665" cy="22860"/>
          </a:xfrm>
          <a:prstGeom prst="roundRect">
            <a:avLst>
              <a:gd name="adj" fmla="val 121553"/>
            </a:avLst>
          </a:prstGeom>
          <a:solidFill>
            <a:srgbClr val="5D606B"/>
          </a:solidFill>
        </p:spPr>
        <p:txBody>
          <a:bodyPr/>
          <a:lstStyle/>
          <a:p>
            <a:endParaRPr lang="en-IN"/>
          </a:p>
        </p:txBody>
      </p:sp>
      <p:sp>
        <p:nvSpPr>
          <p:cNvPr id="16" name="Shape 11"/>
          <p:cNvSpPr/>
          <p:nvPr/>
        </p:nvSpPr>
        <p:spPr>
          <a:xfrm>
            <a:off x="7106841" y="5615464"/>
            <a:ext cx="416719" cy="416719"/>
          </a:xfrm>
          <a:prstGeom prst="roundRect">
            <a:avLst>
              <a:gd name="adj" fmla="val 6668"/>
            </a:avLst>
          </a:prstGeom>
          <a:solidFill>
            <a:srgbClr val="444752"/>
          </a:solidFill>
        </p:spPr>
        <p:txBody>
          <a:bodyPr/>
          <a:lstStyle/>
          <a:p>
            <a:endParaRPr lang="en-IN"/>
          </a:p>
        </p:txBody>
      </p:sp>
      <p:pic>
        <p:nvPicPr>
          <p:cNvPr id="17" name="Image 3" descr="preencoded.png"/>
          <p:cNvPicPr>
            <a:picLocks noChangeAspect="1"/>
          </p:cNvPicPr>
          <p:nvPr/>
        </p:nvPicPr>
        <p:blipFill>
          <a:blip r:embed="rId6"/>
          <a:stretch>
            <a:fillRect/>
          </a:stretch>
        </p:blipFill>
        <p:spPr>
          <a:xfrm>
            <a:off x="7184469" y="5660410"/>
            <a:ext cx="261461" cy="326827"/>
          </a:xfrm>
          <a:prstGeom prst="rect">
            <a:avLst/>
          </a:prstGeom>
        </p:spPr>
      </p:pic>
      <p:sp>
        <p:nvSpPr>
          <p:cNvPr id="18" name="Text 12"/>
          <p:cNvSpPr/>
          <p:nvPr/>
        </p:nvSpPr>
        <p:spPr>
          <a:xfrm>
            <a:off x="4209693" y="5592247"/>
            <a:ext cx="2179320" cy="272296"/>
          </a:xfrm>
          <a:prstGeom prst="rect">
            <a:avLst/>
          </a:prstGeom>
          <a:noFill/>
        </p:spPr>
        <p:txBody>
          <a:bodyPr wrap="none" lIns="0" tIns="0" rIns="0" bIns="0" rtlCol="0" anchor="t"/>
          <a:lstStyle/>
          <a:p>
            <a:pPr marL="0" indent="0" algn="r">
              <a:lnSpc>
                <a:spcPts val="2100"/>
              </a:lnSpc>
              <a:buNone/>
            </a:pPr>
            <a:r>
              <a:rPr lang="en-US" sz="1700" dirty="0">
                <a:solidFill>
                  <a:srgbClr val="D6E5EF"/>
                </a:solidFill>
                <a:latin typeface="Lora" pitchFamily="34" charset="0"/>
                <a:ea typeface="Lora" pitchFamily="34" charset="-122"/>
                <a:cs typeface="Lora" pitchFamily="34" charset="-120"/>
              </a:rPr>
              <a:t>Availability Score</a:t>
            </a:r>
            <a:endParaRPr lang="en-US" sz="1700" dirty="0"/>
          </a:p>
        </p:txBody>
      </p:sp>
      <p:sp>
        <p:nvSpPr>
          <p:cNvPr id="19" name="Text 13"/>
          <p:cNvSpPr/>
          <p:nvPr/>
        </p:nvSpPr>
        <p:spPr>
          <a:xfrm>
            <a:off x="648295" y="5975628"/>
            <a:ext cx="5740718" cy="296347"/>
          </a:xfrm>
          <a:prstGeom prst="rect">
            <a:avLst/>
          </a:prstGeom>
          <a:noFill/>
        </p:spPr>
        <p:txBody>
          <a:bodyPr wrap="none" lIns="0" tIns="0" rIns="0" bIns="0" rtlCol="0" anchor="t"/>
          <a:lstStyle/>
          <a:p>
            <a:pPr marL="0" indent="0" algn="r">
              <a:lnSpc>
                <a:spcPts val="2300"/>
              </a:lnSpc>
              <a:buNone/>
            </a:pPr>
            <a:r>
              <a:rPr lang="en-US" sz="1450" dirty="0">
                <a:solidFill>
                  <a:srgbClr val="D6E5EF"/>
                </a:solidFill>
                <a:latin typeface="Source Sans Pro" pitchFamily="34" charset="0"/>
                <a:ea typeface="Source Sans Pro" pitchFamily="34" charset="-122"/>
                <a:cs typeface="Source Sans Pro" pitchFamily="34" charset="-120"/>
              </a:rPr>
              <a:t>Enter score between 1-10 with validation</a:t>
            </a:r>
            <a:endParaRPr lang="en-US" sz="1450" dirty="0"/>
          </a:p>
        </p:txBody>
      </p:sp>
      <p:sp>
        <p:nvSpPr>
          <p:cNvPr id="20" name="Shape 14"/>
          <p:cNvSpPr/>
          <p:nvPr/>
        </p:nvSpPr>
        <p:spPr>
          <a:xfrm>
            <a:off x="7500699" y="6645950"/>
            <a:ext cx="555665" cy="22860"/>
          </a:xfrm>
          <a:prstGeom prst="roundRect">
            <a:avLst>
              <a:gd name="adj" fmla="val 121553"/>
            </a:avLst>
          </a:prstGeom>
          <a:solidFill>
            <a:srgbClr val="5D606B"/>
          </a:solidFill>
        </p:spPr>
        <p:txBody>
          <a:bodyPr/>
          <a:lstStyle/>
          <a:p>
            <a:endParaRPr lang="en-IN"/>
          </a:p>
        </p:txBody>
      </p:sp>
      <p:sp>
        <p:nvSpPr>
          <p:cNvPr id="21" name="Shape 15"/>
          <p:cNvSpPr/>
          <p:nvPr/>
        </p:nvSpPr>
        <p:spPr>
          <a:xfrm>
            <a:off x="7106841" y="6449020"/>
            <a:ext cx="416719" cy="416719"/>
          </a:xfrm>
          <a:prstGeom prst="roundRect">
            <a:avLst>
              <a:gd name="adj" fmla="val 6668"/>
            </a:avLst>
          </a:prstGeom>
          <a:solidFill>
            <a:srgbClr val="444752"/>
          </a:solidFill>
        </p:spPr>
        <p:txBody>
          <a:bodyPr/>
          <a:lstStyle/>
          <a:p>
            <a:endParaRPr lang="en-IN"/>
          </a:p>
        </p:txBody>
      </p:sp>
      <p:pic>
        <p:nvPicPr>
          <p:cNvPr id="22" name="Image 4" descr="preencoded.png"/>
          <p:cNvPicPr>
            <a:picLocks noChangeAspect="1"/>
          </p:cNvPicPr>
          <p:nvPr/>
        </p:nvPicPr>
        <p:blipFill>
          <a:blip r:embed="rId7"/>
          <a:stretch>
            <a:fillRect/>
          </a:stretch>
        </p:blipFill>
        <p:spPr>
          <a:xfrm>
            <a:off x="7184469" y="6493966"/>
            <a:ext cx="261461" cy="326827"/>
          </a:xfrm>
          <a:prstGeom prst="rect">
            <a:avLst/>
          </a:prstGeom>
        </p:spPr>
      </p:pic>
      <p:sp>
        <p:nvSpPr>
          <p:cNvPr id="23" name="Text 16"/>
          <p:cNvSpPr/>
          <p:nvPr/>
        </p:nvSpPr>
        <p:spPr>
          <a:xfrm>
            <a:off x="8241387" y="6425803"/>
            <a:ext cx="2179320" cy="272296"/>
          </a:xfrm>
          <a:prstGeom prst="rect">
            <a:avLst/>
          </a:prstGeom>
          <a:noFill/>
        </p:spPr>
        <p:txBody>
          <a:bodyPr wrap="none" lIns="0" tIns="0" rIns="0" bIns="0" rtlCol="0" anchor="t"/>
          <a:lstStyle/>
          <a:p>
            <a:pPr marL="0" indent="0" algn="l">
              <a:lnSpc>
                <a:spcPts val="2100"/>
              </a:lnSpc>
              <a:buNone/>
            </a:pPr>
            <a:r>
              <a:rPr lang="en-US" sz="1700" dirty="0">
                <a:solidFill>
                  <a:srgbClr val="D6E5EF"/>
                </a:solidFill>
                <a:latin typeface="Lora" pitchFamily="34" charset="0"/>
                <a:ea typeface="Lora" pitchFamily="34" charset="-122"/>
                <a:cs typeface="Lora" pitchFamily="34" charset="-120"/>
              </a:rPr>
              <a:t>Confirmation</a:t>
            </a:r>
            <a:endParaRPr lang="en-US" sz="1700" dirty="0"/>
          </a:p>
        </p:txBody>
      </p:sp>
      <p:sp>
        <p:nvSpPr>
          <p:cNvPr id="24" name="Text 17"/>
          <p:cNvSpPr/>
          <p:nvPr/>
        </p:nvSpPr>
        <p:spPr>
          <a:xfrm>
            <a:off x="8241387" y="6809184"/>
            <a:ext cx="5740718" cy="296347"/>
          </a:xfrm>
          <a:prstGeom prst="rect">
            <a:avLst/>
          </a:prstGeom>
          <a:noFill/>
        </p:spPr>
        <p:txBody>
          <a:bodyPr wrap="none" lIns="0" tIns="0" rIns="0" bIns="0" rtlCol="0" anchor="t"/>
          <a:lstStyle/>
          <a:p>
            <a:pPr marL="0" indent="0" algn="l">
              <a:lnSpc>
                <a:spcPts val="2300"/>
              </a:lnSpc>
              <a:buNone/>
            </a:pPr>
            <a:r>
              <a:rPr lang="en-US" sz="1450" dirty="0">
                <a:solidFill>
                  <a:srgbClr val="D6E5EF"/>
                </a:solidFill>
                <a:latin typeface="Source Sans Pro" pitchFamily="34" charset="0"/>
                <a:ea typeface="Source Sans Pro" pitchFamily="34" charset="-122"/>
                <a:cs typeface="Source Sans Pro" pitchFamily="34" charset="-120"/>
              </a:rPr>
              <a:t>Display added volunteer with calculated priority</a:t>
            </a:r>
            <a:endParaRPr lang="en-US" sz="1450" dirty="0"/>
          </a:p>
        </p:txBody>
      </p:sp>
      <p:sp>
        <p:nvSpPr>
          <p:cNvPr id="25" name="Rectangles 24"/>
          <p:cNvSpPr/>
          <p:nvPr/>
        </p:nvSpPr>
        <p:spPr>
          <a:xfrm>
            <a:off x="12758420" y="7718425"/>
            <a:ext cx="1788795" cy="395605"/>
          </a:xfrm>
          <a:prstGeom prst="rect">
            <a:avLst/>
          </a:prstGeom>
          <a:solidFill>
            <a:srgbClr val="252833"/>
          </a:solidFill>
          <a:ln>
            <a:solidFill>
              <a:srgbClr val="25283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0758"/>
          </a:xfrm>
          <a:prstGeom prst="rect">
            <a:avLst/>
          </a:prstGeom>
        </p:spPr>
      </p:pic>
      <p:sp>
        <p:nvSpPr>
          <p:cNvPr id="3" name="Text 0"/>
          <p:cNvSpPr/>
          <p:nvPr/>
        </p:nvSpPr>
        <p:spPr>
          <a:xfrm>
            <a:off x="630198" y="2885837"/>
            <a:ext cx="4236720" cy="529471"/>
          </a:xfrm>
          <a:prstGeom prst="rect">
            <a:avLst/>
          </a:prstGeom>
          <a:noFill/>
        </p:spPr>
        <p:txBody>
          <a:bodyPr wrap="none" lIns="0" tIns="0" rIns="0" bIns="0" rtlCol="0" anchor="t"/>
          <a:lstStyle/>
          <a:p>
            <a:pPr marL="0" indent="0" algn="l">
              <a:lnSpc>
                <a:spcPts val="4150"/>
              </a:lnSpc>
              <a:buNone/>
            </a:pPr>
            <a:r>
              <a:rPr lang="en-US" sz="3300" dirty="0">
                <a:solidFill>
                  <a:srgbClr val="F98AC7"/>
                </a:solidFill>
                <a:latin typeface="Lora" pitchFamily="34" charset="0"/>
                <a:ea typeface="Lora" pitchFamily="34" charset="-122"/>
                <a:cs typeface="Lora" pitchFamily="34" charset="-120"/>
              </a:rPr>
              <a:t>Sample Execution</a:t>
            </a:r>
            <a:endParaRPr lang="en-US" sz="3300" dirty="0"/>
          </a:p>
        </p:txBody>
      </p:sp>
      <p:sp>
        <p:nvSpPr>
          <p:cNvPr id="4" name="Shape 1"/>
          <p:cNvSpPr/>
          <p:nvPr/>
        </p:nvSpPr>
        <p:spPr>
          <a:xfrm>
            <a:off x="630198" y="3685342"/>
            <a:ext cx="13370004" cy="3130629"/>
          </a:xfrm>
          <a:prstGeom prst="roundRect">
            <a:avLst>
              <a:gd name="adj" fmla="val 863"/>
            </a:avLst>
          </a:prstGeom>
          <a:noFill/>
          <a:ln w="7620">
            <a:solidFill>
              <a:srgbClr val="FFFFFF">
                <a:alpha val="24000"/>
              </a:srgbClr>
            </a:solidFill>
            <a:prstDash val="solid"/>
          </a:ln>
        </p:spPr>
        <p:txBody>
          <a:bodyPr/>
          <a:lstStyle/>
          <a:p>
            <a:endParaRPr lang="en-IN"/>
          </a:p>
        </p:txBody>
      </p:sp>
      <p:sp>
        <p:nvSpPr>
          <p:cNvPr id="5" name="Shape 2"/>
          <p:cNvSpPr/>
          <p:nvPr/>
        </p:nvSpPr>
        <p:spPr>
          <a:xfrm>
            <a:off x="637818" y="3692962"/>
            <a:ext cx="13354764" cy="519232"/>
          </a:xfrm>
          <a:prstGeom prst="rect">
            <a:avLst/>
          </a:prstGeom>
          <a:solidFill>
            <a:srgbClr val="FFFFFF">
              <a:alpha val="4000"/>
            </a:srgbClr>
          </a:solidFill>
        </p:spPr>
        <p:txBody>
          <a:bodyPr/>
          <a:lstStyle/>
          <a:p>
            <a:endParaRPr lang="en-IN"/>
          </a:p>
        </p:txBody>
      </p:sp>
      <p:sp>
        <p:nvSpPr>
          <p:cNvPr id="6" name="Text 3"/>
          <p:cNvSpPr/>
          <p:nvPr/>
        </p:nvSpPr>
        <p:spPr>
          <a:xfrm>
            <a:off x="818078" y="3808571"/>
            <a:ext cx="297477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Volunteer</a:t>
            </a:r>
            <a:endParaRPr lang="en-US" sz="1400" dirty="0"/>
          </a:p>
        </p:txBody>
      </p:sp>
      <p:sp>
        <p:nvSpPr>
          <p:cNvPr id="7" name="Text 4"/>
          <p:cNvSpPr/>
          <p:nvPr/>
        </p:nvSpPr>
        <p:spPr>
          <a:xfrm>
            <a:off x="4160520" y="3808571"/>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Experience</a:t>
            </a:r>
            <a:endParaRPr lang="en-US" sz="1400" dirty="0"/>
          </a:p>
        </p:txBody>
      </p:sp>
      <p:sp>
        <p:nvSpPr>
          <p:cNvPr id="8" name="Text 5"/>
          <p:cNvSpPr/>
          <p:nvPr/>
        </p:nvSpPr>
        <p:spPr>
          <a:xfrm>
            <a:off x="7499152" y="3808571"/>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Availability</a:t>
            </a:r>
            <a:endParaRPr lang="en-US" sz="1400" dirty="0"/>
          </a:p>
        </p:txBody>
      </p:sp>
      <p:sp>
        <p:nvSpPr>
          <p:cNvPr id="9" name="Text 6"/>
          <p:cNvSpPr/>
          <p:nvPr/>
        </p:nvSpPr>
        <p:spPr>
          <a:xfrm>
            <a:off x="10837783" y="3808571"/>
            <a:ext cx="297477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Priority</a:t>
            </a:r>
            <a:endParaRPr lang="en-US" sz="1400" dirty="0"/>
          </a:p>
        </p:txBody>
      </p:sp>
      <p:sp>
        <p:nvSpPr>
          <p:cNvPr id="10" name="Shape 7"/>
          <p:cNvSpPr/>
          <p:nvPr/>
        </p:nvSpPr>
        <p:spPr>
          <a:xfrm>
            <a:off x="637818" y="4212193"/>
            <a:ext cx="13354764" cy="519232"/>
          </a:xfrm>
          <a:prstGeom prst="rect">
            <a:avLst/>
          </a:prstGeom>
          <a:solidFill>
            <a:srgbClr val="000000">
              <a:alpha val="4000"/>
            </a:srgbClr>
          </a:solidFill>
        </p:spPr>
        <p:txBody>
          <a:bodyPr/>
          <a:lstStyle/>
          <a:p>
            <a:endParaRPr lang="en-IN"/>
          </a:p>
        </p:txBody>
      </p:sp>
      <p:sp>
        <p:nvSpPr>
          <p:cNvPr id="11" name="Text 8"/>
          <p:cNvSpPr/>
          <p:nvPr/>
        </p:nvSpPr>
        <p:spPr>
          <a:xfrm>
            <a:off x="818078" y="4327803"/>
            <a:ext cx="297477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Vishnu</a:t>
            </a:r>
            <a:endParaRPr lang="en-US" sz="1400" dirty="0"/>
          </a:p>
        </p:txBody>
      </p:sp>
      <p:sp>
        <p:nvSpPr>
          <p:cNvPr id="12" name="Text 9"/>
          <p:cNvSpPr/>
          <p:nvPr/>
        </p:nvSpPr>
        <p:spPr>
          <a:xfrm>
            <a:off x="4160520" y="4327803"/>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8.0</a:t>
            </a:r>
            <a:endParaRPr lang="en-US" sz="1400" dirty="0"/>
          </a:p>
        </p:txBody>
      </p:sp>
      <p:sp>
        <p:nvSpPr>
          <p:cNvPr id="13" name="Text 10"/>
          <p:cNvSpPr/>
          <p:nvPr/>
        </p:nvSpPr>
        <p:spPr>
          <a:xfrm>
            <a:off x="7499152" y="4327803"/>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9.0</a:t>
            </a:r>
            <a:endParaRPr lang="en-US" sz="1400" dirty="0"/>
          </a:p>
        </p:txBody>
      </p:sp>
      <p:sp>
        <p:nvSpPr>
          <p:cNvPr id="14" name="Text 11"/>
          <p:cNvSpPr/>
          <p:nvPr/>
        </p:nvSpPr>
        <p:spPr>
          <a:xfrm>
            <a:off x="10837783" y="4327803"/>
            <a:ext cx="297477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8.40</a:t>
            </a:r>
            <a:endParaRPr lang="en-US" sz="1400" dirty="0"/>
          </a:p>
        </p:txBody>
      </p:sp>
      <p:sp>
        <p:nvSpPr>
          <p:cNvPr id="15" name="Shape 12"/>
          <p:cNvSpPr/>
          <p:nvPr/>
        </p:nvSpPr>
        <p:spPr>
          <a:xfrm>
            <a:off x="637818" y="4731425"/>
            <a:ext cx="13354764" cy="519232"/>
          </a:xfrm>
          <a:prstGeom prst="rect">
            <a:avLst/>
          </a:prstGeom>
          <a:solidFill>
            <a:srgbClr val="FFFFFF">
              <a:alpha val="4000"/>
            </a:srgbClr>
          </a:solidFill>
        </p:spPr>
        <p:txBody>
          <a:bodyPr/>
          <a:lstStyle/>
          <a:p>
            <a:endParaRPr lang="en-IN"/>
          </a:p>
        </p:txBody>
      </p:sp>
      <p:sp>
        <p:nvSpPr>
          <p:cNvPr id="16" name="Text 13"/>
          <p:cNvSpPr/>
          <p:nvPr/>
        </p:nvSpPr>
        <p:spPr>
          <a:xfrm>
            <a:off x="818078" y="4847034"/>
            <a:ext cx="297477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Satish</a:t>
            </a:r>
            <a:endParaRPr lang="en-US" sz="1400" dirty="0"/>
          </a:p>
        </p:txBody>
      </p:sp>
      <p:sp>
        <p:nvSpPr>
          <p:cNvPr id="17" name="Text 14"/>
          <p:cNvSpPr/>
          <p:nvPr/>
        </p:nvSpPr>
        <p:spPr>
          <a:xfrm>
            <a:off x="4160520" y="4847034"/>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5.0</a:t>
            </a:r>
            <a:endParaRPr lang="en-US" sz="1400" dirty="0"/>
          </a:p>
        </p:txBody>
      </p:sp>
      <p:sp>
        <p:nvSpPr>
          <p:cNvPr id="18" name="Text 15"/>
          <p:cNvSpPr/>
          <p:nvPr/>
        </p:nvSpPr>
        <p:spPr>
          <a:xfrm>
            <a:off x="7499152" y="4847034"/>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9.0</a:t>
            </a:r>
            <a:endParaRPr lang="en-US" sz="1400" dirty="0"/>
          </a:p>
        </p:txBody>
      </p:sp>
      <p:sp>
        <p:nvSpPr>
          <p:cNvPr id="19" name="Text 16"/>
          <p:cNvSpPr/>
          <p:nvPr/>
        </p:nvSpPr>
        <p:spPr>
          <a:xfrm>
            <a:off x="10837783" y="4847034"/>
            <a:ext cx="297477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6.60</a:t>
            </a:r>
            <a:endParaRPr lang="en-US" sz="1400" dirty="0"/>
          </a:p>
        </p:txBody>
      </p:sp>
      <p:sp>
        <p:nvSpPr>
          <p:cNvPr id="20" name="Shape 17"/>
          <p:cNvSpPr/>
          <p:nvPr/>
        </p:nvSpPr>
        <p:spPr>
          <a:xfrm>
            <a:off x="637818" y="5250656"/>
            <a:ext cx="13354764" cy="519232"/>
          </a:xfrm>
          <a:prstGeom prst="rect">
            <a:avLst/>
          </a:prstGeom>
          <a:solidFill>
            <a:srgbClr val="000000">
              <a:alpha val="4000"/>
            </a:srgbClr>
          </a:solidFill>
        </p:spPr>
        <p:txBody>
          <a:bodyPr/>
          <a:lstStyle/>
          <a:p>
            <a:r>
              <a:rPr lang="en-US" sz="1600" dirty="0">
                <a:solidFill>
                  <a:schemeClr val="bg1"/>
                </a:solidFill>
              </a:rPr>
              <a:t>Naveen</a:t>
            </a:r>
          </a:p>
        </p:txBody>
      </p:sp>
      <p:sp>
        <p:nvSpPr>
          <p:cNvPr id="22" name="Text 19"/>
          <p:cNvSpPr/>
          <p:nvPr/>
        </p:nvSpPr>
        <p:spPr>
          <a:xfrm>
            <a:off x="4160520" y="5366266"/>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4.0</a:t>
            </a:r>
            <a:endParaRPr lang="en-US" sz="1400" dirty="0"/>
          </a:p>
        </p:txBody>
      </p:sp>
      <p:sp>
        <p:nvSpPr>
          <p:cNvPr id="23" name="Text 20"/>
          <p:cNvSpPr/>
          <p:nvPr/>
        </p:nvSpPr>
        <p:spPr>
          <a:xfrm>
            <a:off x="7499152" y="5366266"/>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6.0</a:t>
            </a:r>
            <a:endParaRPr lang="en-US" sz="1400" dirty="0"/>
          </a:p>
        </p:txBody>
      </p:sp>
      <p:sp>
        <p:nvSpPr>
          <p:cNvPr id="24" name="Text 21"/>
          <p:cNvSpPr/>
          <p:nvPr/>
        </p:nvSpPr>
        <p:spPr>
          <a:xfrm>
            <a:off x="10837783" y="5366266"/>
            <a:ext cx="297477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4.80</a:t>
            </a:r>
            <a:endParaRPr lang="en-US" sz="1400" dirty="0"/>
          </a:p>
        </p:txBody>
      </p:sp>
      <p:sp>
        <p:nvSpPr>
          <p:cNvPr id="25" name="Shape 22"/>
          <p:cNvSpPr/>
          <p:nvPr/>
        </p:nvSpPr>
        <p:spPr>
          <a:xfrm>
            <a:off x="637818" y="5769888"/>
            <a:ext cx="13354764" cy="519232"/>
          </a:xfrm>
          <a:prstGeom prst="rect">
            <a:avLst/>
          </a:prstGeom>
          <a:solidFill>
            <a:srgbClr val="FFFFFF">
              <a:alpha val="4000"/>
            </a:srgbClr>
          </a:solidFill>
        </p:spPr>
        <p:txBody>
          <a:bodyPr/>
          <a:lstStyle/>
          <a:p>
            <a:endParaRPr lang="en-IN"/>
          </a:p>
        </p:txBody>
      </p:sp>
      <p:sp>
        <p:nvSpPr>
          <p:cNvPr id="26" name="Text 23"/>
          <p:cNvSpPr/>
          <p:nvPr/>
        </p:nvSpPr>
        <p:spPr>
          <a:xfrm>
            <a:off x="818078" y="5885498"/>
            <a:ext cx="297477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Nokesh</a:t>
            </a:r>
            <a:endParaRPr lang="en-US" sz="1400" dirty="0"/>
          </a:p>
        </p:txBody>
      </p:sp>
      <p:sp>
        <p:nvSpPr>
          <p:cNvPr id="27" name="Text 24"/>
          <p:cNvSpPr/>
          <p:nvPr/>
        </p:nvSpPr>
        <p:spPr>
          <a:xfrm>
            <a:off x="4160520" y="5885498"/>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2.0</a:t>
            </a:r>
            <a:endParaRPr lang="en-US" sz="1400" dirty="0"/>
          </a:p>
        </p:txBody>
      </p:sp>
      <p:sp>
        <p:nvSpPr>
          <p:cNvPr id="28" name="Text 25"/>
          <p:cNvSpPr/>
          <p:nvPr/>
        </p:nvSpPr>
        <p:spPr>
          <a:xfrm>
            <a:off x="7499152" y="5885498"/>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7.0</a:t>
            </a:r>
            <a:endParaRPr lang="en-US" sz="1400" dirty="0"/>
          </a:p>
        </p:txBody>
      </p:sp>
      <p:sp>
        <p:nvSpPr>
          <p:cNvPr id="29" name="Text 26"/>
          <p:cNvSpPr/>
          <p:nvPr/>
        </p:nvSpPr>
        <p:spPr>
          <a:xfrm>
            <a:off x="10837783" y="5885498"/>
            <a:ext cx="297477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4.00</a:t>
            </a:r>
            <a:endParaRPr lang="en-US" sz="1400" dirty="0"/>
          </a:p>
        </p:txBody>
      </p:sp>
      <p:sp>
        <p:nvSpPr>
          <p:cNvPr id="30" name="Shape 27"/>
          <p:cNvSpPr/>
          <p:nvPr/>
        </p:nvSpPr>
        <p:spPr>
          <a:xfrm>
            <a:off x="637818" y="6289119"/>
            <a:ext cx="13354764" cy="519232"/>
          </a:xfrm>
          <a:prstGeom prst="rect">
            <a:avLst/>
          </a:prstGeom>
          <a:solidFill>
            <a:srgbClr val="000000">
              <a:alpha val="4000"/>
            </a:srgbClr>
          </a:solidFill>
        </p:spPr>
        <p:txBody>
          <a:bodyPr/>
          <a:lstStyle/>
          <a:p>
            <a:endParaRPr lang="en-IN"/>
          </a:p>
        </p:txBody>
      </p:sp>
      <p:sp>
        <p:nvSpPr>
          <p:cNvPr id="31" name="Text 28"/>
          <p:cNvSpPr/>
          <p:nvPr/>
        </p:nvSpPr>
        <p:spPr>
          <a:xfrm>
            <a:off x="818078" y="6404729"/>
            <a:ext cx="297477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Sagar</a:t>
            </a:r>
            <a:endParaRPr lang="en-US" sz="1400" dirty="0"/>
          </a:p>
        </p:txBody>
      </p:sp>
      <p:sp>
        <p:nvSpPr>
          <p:cNvPr id="32" name="Text 29"/>
          <p:cNvSpPr/>
          <p:nvPr/>
        </p:nvSpPr>
        <p:spPr>
          <a:xfrm>
            <a:off x="4160520" y="6404729"/>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2.0</a:t>
            </a:r>
            <a:endParaRPr lang="en-US" sz="1400" dirty="0"/>
          </a:p>
        </p:txBody>
      </p:sp>
      <p:sp>
        <p:nvSpPr>
          <p:cNvPr id="33" name="Text 30"/>
          <p:cNvSpPr/>
          <p:nvPr/>
        </p:nvSpPr>
        <p:spPr>
          <a:xfrm>
            <a:off x="7499152" y="6404729"/>
            <a:ext cx="297096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4.0</a:t>
            </a:r>
            <a:endParaRPr lang="en-US" sz="1400" dirty="0"/>
          </a:p>
        </p:txBody>
      </p:sp>
      <p:sp>
        <p:nvSpPr>
          <p:cNvPr id="34" name="Text 31"/>
          <p:cNvSpPr/>
          <p:nvPr/>
        </p:nvSpPr>
        <p:spPr>
          <a:xfrm>
            <a:off x="10837783" y="6404729"/>
            <a:ext cx="2974777" cy="288012"/>
          </a:xfrm>
          <a:prstGeom prst="rect">
            <a:avLst/>
          </a:prstGeom>
          <a:noFill/>
        </p:spPr>
        <p:txBody>
          <a:bodyPr wrap="non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2.80</a:t>
            </a:r>
            <a:endParaRPr lang="en-US" sz="1400" dirty="0"/>
          </a:p>
        </p:txBody>
      </p:sp>
      <p:sp>
        <p:nvSpPr>
          <p:cNvPr id="35" name="Text 32"/>
          <p:cNvSpPr/>
          <p:nvPr/>
        </p:nvSpPr>
        <p:spPr>
          <a:xfrm>
            <a:off x="630198" y="7018496"/>
            <a:ext cx="13370004" cy="576024"/>
          </a:xfrm>
          <a:prstGeom prst="rect">
            <a:avLst/>
          </a:prstGeom>
          <a:noFill/>
        </p:spPr>
        <p:txBody>
          <a:bodyPr wrap="square" lIns="0" tIns="0" rIns="0" bIns="0" rtlCol="0" anchor="t"/>
          <a:lstStyle/>
          <a:p>
            <a:pPr marL="0" indent="0" algn="l">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In this sample execution, five volunteers were added to the system with varying levels of experience and availability. The priority was calculated using our weighted formula (60% experience + 40% availability). The system then assigned volunteers in order of priority, with Vishnu being assigned first due to having the highest priority score of 8.40.</a:t>
            </a:r>
            <a:endParaRPr lang="en-US" sz="1400" dirty="0"/>
          </a:p>
        </p:txBody>
      </p:sp>
      <p:sp>
        <p:nvSpPr>
          <p:cNvPr id="36" name="Rectangles 35"/>
          <p:cNvSpPr/>
          <p:nvPr/>
        </p:nvSpPr>
        <p:spPr>
          <a:xfrm>
            <a:off x="12758420" y="7718425"/>
            <a:ext cx="1788795" cy="395605"/>
          </a:xfrm>
          <a:prstGeom prst="rect">
            <a:avLst/>
          </a:prstGeom>
          <a:solidFill>
            <a:srgbClr val="252833"/>
          </a:solidFill>
          <a:ln>
            <a:solidFill>
              <a:srgbClr val="25283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818</Words>
  <Application>Microsoft Office PowerPoint</Application>
  <PresentationFormat>Custom</PresentationFormat>
  <Paragraphs>131</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Times New Roman</vt:lpstr>
      <vt:lpstr>Calibri</vt:lpstr>
      <vt:lpstr>Lora</vt:lpstr>
      <vt:lpstr>Source Sans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BELLAMKONDA NOKESH</cp:lastModifiedBy>
  <cp:revision>8</cp:revision>
  <dcterms:created xsi:type="dcterms:W3CDTF">2025-04-28T04:45:00Z</dcterms:created>
  <dcterms:modified xsi:type="dcterms:W3CDTF">2025-04-30T07:47:13Z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5BE7F27CE43C4BC08E61F75C2587B849_13</vt:lpwstr>
  </property>
  <property fmtid="{D5CDD505-2E9C-101B-9397-08002B2CF9AE}" pid="3" name="KSOProductBuildVer">
    <vt:lpwstr>1033-12.2.0.20795</vt:lpwstr>
  </property>
</Properties>
</file>